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Lst>
  <p:sldSz cx="18288000" cy="10287000"/>
  <p:notesSz cx="6858000" cy="9144000"/>
  <p:embeddedFontLst>
    <p:embeddedFont>
      <p:font typeface="Glass Antiqua" charset="1" panose="0200050600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Ibarra Real Nova" charset="1" panose="00000500000000000000"/>
      <p:regular r:id="rId11"/>
    </p:embeddedFont>
    <p:embeddedFont>
      <p:font typeface="Ibarra Real Nova Bold" charset="1" panose="00000800000000000000"/>
      <p:regular r:id="rId12"/>
    </p:embeddedFont>
    <p:embeddedFont>
      <p:font typeface="Ibarra Real Nova Italics" charset="1" panose="00000500000000000000"/>
      <p:regular r:id="rId13"/>
    </p:embeddedFont>
    <p:embeddedFont>
      <p:font typeface="Ibarra Real Nova Bold Italics" charset="1" panose="000008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Aileron" charset="1" panose="00000500000000000000"/>
      <p:regular r:id="rId21"/>
    </p:embeddedFont>
    <p:embeddedFont>
      <p:font typeface="Aileron Bold" charset="1" panose="00000800000000000000"/>
      <p:regular r:id="rId22"/>
    </p:embeddedFont>
    <p:embeddedFont>
      <p:font typeface="Aileron Italics" charset="1" panose="00000500000000000000"/>
      <p:regular r:id="rId23"/>
    </p:embeddedFont>
    <p:embeddedFont>
      <p:font typeface="Aileron Bold Italics" charset="1" panose="00000800000000000000"/>
      <p:regular r:id="rId24"/>
    </p:embeddedFont>
    <p:embeddedFont>
      <p:font typeface="Aileron Thin" charset="1" panose="00000300000000000000"/>
      <p:regular r:id="rId25"/>
    </p:embeddedFont>
    <p:embeddedFont>
      <p:font typeface="Aileron Thin Italics" charset="1" panose="00000300000000000000"/>
      <p:regular r:id="rId26"/>
    </p:embeddedFont>
    <p:embeddedFont>
      <p:font typeface="Aileron Light" charset="1" panose="00000400000000000000"/>
      <p:regular r:id="rId27"/>
    </p:embeddedFont>
    <p:embeddedFont>
      <p:font typeface="Aileron Light Italics" charset="1" panose="00000400000000000000"/>
      <p:regular r:id="rId28"/>
    </p:embeddedFont>
    <p:embeddedFont>
      <p:font typeface="Aileron Ultra-Bold" charset="1" panose="00000A00000000000000"/>
      <p:regular r:id="rId29"/>
    </p:embeddedFont>
    <p:embeddedFont>
      <p:font typeface="Aileron Ultra-Bold Italics" charset="1" panose="00000A00000000000000"/>
      <p:regular r:id="rId30"/>
    </p:embeddedFont>
    <p:embeddedFont>
      <p:font typeface="Aileron Heavy" charset="1" panose="00000A00000000000000"/>
      <p:regular r:id="rId31"/>
    </p:embeddedFont>
    <p:embeddedFont>
      <p:font typeface="Aileron Heavy Italics" charset="1" panose="00000A00000000000000"/>
      <p:regular r:id="rId32"/>
    </p:embeddedFont>
    <p:embeddedFont>
      <p:font typeface="Clear Sans" charset="1" panose="020B0503030202020304"/>
      <p:regular r:id="rId33"/>
    </p:embeddedFont>
    <p:embeddedFont>
      <p:font typeface="Clear Sans Bold" charset="1" panose="020B0803030202020304"/>
      <p:regular r:id="rId34"/>
    </p:embeddedFont>
    <p:embeddedFont>
      <p:font typeface="Clear Sans Italics" charset="1" panose="020B0503030202090304"/>
      <p:regular r:id="rId35"/>
    </p:embeddedFont>
    <p:embeddedFont>
      <p:font typeface="Clear Sans Bold Italics" charset="1" panose="020B0803030202090304"/>
      <p:regular r:id="rId36"/>
    </p:embeddedFont>
    <p:embeddedFont>
      <p:font typeface="Clear Sans Thin" charset="1" panose="020B0203030202020304"/>
      <p:regular r:id="rId37"/>
    </p:embeddedFont>
    <p:embeddedFont>
      <p:font typeface="Clear Sans Light" charset="1" panose="020B0303030202020304"/>
      <p:regular r:id="rId38"/>
    </p:embeddedFont>
    <p:embeddedFont>
      <p:font typeface="Clear Sans Medium" charset="1" panose="020B0603030202020304"/>
      <p:regular r:id="rId39"/>
    </p:embeddedFont>
    <p:embeddedFont>
      <p:font typeface="Clear Sans Medium Italics" charset="1" panose="020B0603030202090304"/>
      <p:regular r:id="rId40"/>
    </p:embeddedFont>
    <p:embeddedFont>
      <p:font typeface="Alice" charset="1" panose="00000500000000000000"/>
      <p:regular r:id="rId41"/>
    </p:embeddedFont>
    <p:embeddedFont>
      <p:font typeface="Alice Bold" charset="1" panose="00000500000000000000"/>
      <p:regular r:id="rId42"/>
    </p:embeddedFont>
    <p:embeddedFont>
      <p:font typeface="Alice Italics" charset="1" panose="00000500000000000000"/>
      <p:regular r:id="rId43"/>
    </p:embeddedFont>
    <p:embeddedFont>
      <p:font typeface="Alice Bold Italics"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FF5757">
                <a:alpha val="100000"/>
              </a:srgbClr>
            </a:gs>
            <a:gs pos="100000">
              <a:srgbClr val="8C52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03202" y="427448"/>
            <a:ext cx="16456098" cy="1820489"/>
          </a:xfrm>
          <a:prstGeom prst="rect">
            <a:avLst/>
          </a:prstGeom>
        </p:spPr>
        <p:txBody>
          <a:bodyPr anchor="t" rtlCol="false" tIns="0" lIns="0" bIns="0" rIns="0">
            <a:spAutoFit/>
          </a:bodyPr>
          <a:lstStyle/>
          <a:p>
            <a:pPr algn="ctr">
              <a:lnSpc>
                <a:spcPts val="7282"/>
              </a:lnSpc>
            </a:pPr>
            <a:r>
              <a:rPr lang="en-US" sz="5201" spc="-52">
                <a:solidFill>
                  <a:srgbClr val="FFFFFF"/>
                </a:solidFill>
                <a:latin typeface="Aileron Ultra-Bold Italics"/>
              </a:rPr>
              <a:t>ANALYZING AMAZON'S CO-PURCHASING NETWORK WITH APACHE SPARK</a:t>
            </a:r>
          </a:p>
        </p:txBody>
      </p:sp>
      <p:sp>
        <p:nvSpPr>
          <p:cNvPr name="TextBox 3" id="3"/>
          <p:cNvSpPr txBox="true"/>
          <p:nvPr/>
        </p:nvSpPr>
        <p:spPr>
          <a:xfrm rot="0">
            <a:off x="3141054" y="3559834"/>
            <a:ext cx="11317675" cy="3585076"/>
          </a:xfrm>
          <a:prstGeom prst="rect">
            <a:avLst/>
          </a:prstGeom>
        </p:spPr>
        <p:txBody>
          <a:bodyPr anchor="t" rtlCol="false" tIns="0" lIns="0" bIns="0" rIns="0">
            <a:spAutoFit/>
          </a:bodyPr>
          <a:lstStyle/>
          <a:p>
            <a:pPr algn="ctr">
              <a:lnSpc>
                <a:spcPts val="5319"/>
              </a:lnSpc>
            </a:pPr>
            <a:r>
              <a:rPr lang="en-US" sz="3799" spc="75">
                <a:solidFill>
                  <a:srgbClr val="000000"/>
                </a:solidFill>
                <a:latin typeface="Aileron Bold Italics"/>
              </a:rPr>
              <a:t>Submitted By</a:t>
            </a:r>
          </a:p>
          <a:p>
            <a:pPr algn="ctr">
              <a:lnSpc>
                <a:spcPts val="4620"/>
              </a:lnSpc>
            </a:pPr>
            <a:r>
              <a:rPr lang="en-US" sz="3300" spc="66">
                <a:solidFill>
                  <a:srgbClr val="000000"/>
                </a:solidFill>
                <a:latin typeface="Aileron"/>
              </a:rPr>
              <a:t>Rishabh Gautam: 20bcs112</a:t>
            </a:r>
          </a:p>
          <a:p>
            <a:pPr algn="ctr">
              <a:lnSpc>
                <a:spcPts val="4620"/>
              </a:lnSpc>
            </a:pPr>
            <a:r>
              <a:rPr lang="en-US" sz="3300" spc="66">
                <a:solidFill>
                  <a:srgbClr val="000000"/>
                </a:solidFill>
                <a:latin typeface="Aileron"/>
              </a:rPr>
              <a:t>Dipesh Mishra: 20bcs043</a:t>
            </a:r>
          </a:p>
          <a:p>
            <a:pPr algn="ctr">
              <a:lnSpc>
                <a:spcPts val="4620"/>
              </a:lnSpc>
            </a:pPr>
            <a:r>
              <a:rPr lang="en-US" sz="3300" spc="66">
                <a:solidFill>
                  <a:srgbClr val="000000"/>
                </a:solidFill>
                <a:latin typeface="Aileron"/>
              </a:rPr>
              <a:t>mahendra pooniya: 20bcs082</a:t>
            </a:r>
          </a:p>
          <a:p>
            <a:pPr algn="ctr">
              <a:lnSpc>
                <a:spcPts val="4620"/>
              </a:lnSpc>
            </a:pPr>
            <a:r>
              <a:rPr lang="en-US" sz="3300" spc="66">
                <a:solidFill>
                  <a:srgbClr val="000000"/>
                </a:solidFill>
                <a:latin typeface="Aileron"/>
              </a:rPr>
              <a:t>Ravikant: 20bcs110</a:t>
            </a:r>
          </a:p>
          <a:p>
            <a:pPr algn="ctr">
              <a:lnSpc>
                <a:spcPts val="4759"/>
              </a:lnSpc>
            </a:pPr>
          </a:p>
        </p:txBody>
      </p:sp>
      <p:sp>
        <p:nvSpPr>
          <p:cNvPr name="TextBox 4" id="4"/>
          <p:cNvSpPr txBox="true"/>
          <p:nvPr/>
        </p:nvSpPr>
        <p:spPr>
          <a:xfrm rot="0">
            <a:off x="2869390" y="7706158"/>
            <a:ext cx="11317675" cy="1189923"/>
          </a:xfrm>
          <a:prstGeom prst="rect">
            <a:avLst/>
          </a:prstGeom>
        </p:spPr>
        <p:txBody>
          <a:bodyPr anchor="t" rtlCol="false" tIns="0" lIns="0" bIns="0" rIns="0">
            <a:spAutoFit/>
          </a:bodyPr>
          <a:lstStyle/>
          <a:p>
            <a:pPr algn="ctr">
              <a:lnSpc>
                <a:spcPts val="4759"/>
              </a:lnSpc>
            </a:pPr>
            <a:r>
              <a:rPr lang="en-US" sz="3399" spc="67">
                <a:solidFill>
                  <a:srgbClr val="000000"/>
                </a:solidFill>
                <a:latin typeface="Aileron"/>
              </a:rPr>
              <a:t>Under the Guidance of</a:t>
            </a:r>
          </a:p>
          <a:p>
            <a:pPr algn="ctr">
              <a:lnSpc>
                <a:spcPts val="4759"/>
              </a:lnSpc>
            </a:pPr>
            <a:r>
              <a:rPr lang="en-US" sz="3399" spc="67">
                <a:solidFill>
                  <a:srgbClr val="000000"/>
                </a:solidFill>
                <a:latin typeface="Aileron"/>
              </a:rPr>
              <a:t>Dr. Animesh Chathurvedi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00" r="0" b="-9000"/>
            </a:stretch>
          </a:blipFill>
        </p:spPr>
      </p:sp>
      <p:sp>
        <p:nvSpPr>
          <p:cNvPr name="Freeform 3" id="3"/>
          <p:cNvSpPr/>
          <p:nvPr/>
        </p:nvSpPr>
        <p:spPr>
          <a:xfrm flipH="false" flipV="false" rot="0">
            <a:off x="4086511" y="1845986"/>
            <a:ext cx="10432345" cy="8139441"/>
          </a:xfrm>
          <a:custGeom>
            <a:avLst/>
            <a:gdLst/>
            <a:ahLst/>
            <a:cxnLst/>
            <a:rect r="r" b="b" t="t" l="l"/>
            <a:pathLst>
              <a:path h="8139441" w="10432345">
                <a:moveTo>
                  <a:pt x="0" y="0"/>
                </a:moveTo>
                <a:lnTo>
                  <a:pt x="10432345" y="0"/>
                </a:lnTo>
                <a:lnTo>
                  <a:pt x="10432345" y="8139441"/>
                </a:lnTo>
                <a:lnTo>
                  <a:pt x="0" y="8139441"/>
                </a:lnTo>
                <a:lnTo>
                  <a:pt x="0" y="0"/>
                </a:lnTo>
                <a:close/>
              </a:path>
            </a:pathLst>
          </a:custGeom>
          <a:blipFill>
            <a:blip r:embed="rId3"/>
            <a:stretch>
              <a:fillRect l="0" t="0" r="0" b="0"/>
            </a:stretch>
          </a:blipFill>
        </p:spPr>
      </p:sp>
      <p:sp>
        <p:nvSpPr>
          <p:cNvPr name="Freeform 4" id="4"/>
          <p:cNvSpPr/>
          <p:nvPr/>
        </p:nvSpPr>
        <p:spPr>
          <a:xfrm flipH="true" flipV="false" rot="0">
            <a:off x="-412920" y="6126851"/>
            <a:ext cx="4372167" cy="5836389"/>
          </a:xfrm>
          <a:custGeom>
            <a:avLst/>
            <a:gdLst/>
            <a:ahLst/>
            <a:cxnLst/>
            <a:rect r="r" b="b" t="t" l="l"/>
            <a:pathLst>
              <a:path h="5836389" w="4372167">
                <a:moveTo>
                  <a:pt x="4372167" y="0"/>
                </a:moveTo>
                <a:lnTo>
                  <a:pt x="0" y="0"/>
                </a:lnTo>
                <a:lnTo>
                  <a:pt x="0" y="5836389"/>
                </a:lnTo>
                <a:lnTo>
                  <a:pt x="4372167" y="5836389"/>
                </a:lnTo>
                <a:lnTo>
                  <a:pt x="4372167" y="0"/>
                </a:lnTo>
                <a:close/>
              </a:path>
            </a:pathLst>
          </a:custGeom>
          <a:blipFill>
            <a:blip r:embed="rId4"/>
            <a:stretch>
              <a:fillRect l="0" t="0" r="0" b="0"/>
            </a:stretch>
          </a:blipFill>
        </p:spPr>
      </p:sp>
      <p:sp>
        <p:nvSpPr>
          <p:cNvPr name="Freeform 5" id="5"/>
          <p:cNvSpPr/>
          <p:nvPr/>
        </p:nvSpPr>
        <p:spPr>
          <a:xfrm flipH="true" flipV="false" rot="908544">
            <a:off x="-2491410" y="570419"/>
            <a:ext cx="4899383" cy="4002662"/>
          </a:xfrm>
          <a:custGeom>
            <a:avLst/>
            <a:gdLst/>
            <a:ahLst/>
            <a:cxnLst/>
            <a:rect r="r" b="b" t="t" l="l"/>
            <a:pathLst>
              <a:path h="4002662" w="4899383">
                <a:moveTo>
                  <a:pt x="4899383" y="0"/>
                </a:moveTo>
                <a:lnTo>
                  <a:pt x="0" y="0"/>
                </a:lnTo>
                <a:lnTo>
                  <a:pt x="0" y="4002662"/>
                </a:lnTo>
                <a:lnTo>
                  <a:pt x="4899383" y="4002662"/>
                </a:lnTo>
                <a:lnTo>
                  <a:pt x="4899383" y="0"/>
                </a:lnTo>
                <a:close/>
              </a:path>
            </a:pathLst>
          </a:custGeom>
          <a:blipFill>
            <a:blip r:embed="rId5"/>
            <a:stretch>
              <a:fillRect l="0" t="0" r="0" b="-71004"/>
            </a:stretch>
          </a:blipFill>
        </p:spPr>
      </p:sp>
      <p:sp>
        <p:nvSpPr>
          <p:cNvPr name="Freeform 6" id="6"/>
          <p:cNvSpPr/>
          <p:nvPr/>
        </p:nvSpPr>
        <p:spPr>
          <a:xfrm flipH="true" flipV="false" rot="167910">
            <a:off x="14675713" y="-251973"/>
            <a:ext cx="4808001" cy="6542864"/>
          </a:xfrm>
          <a:custGeom>
            <a:avLst/>
            <a:gdLst/>
            <a:ahLst/>
            <a:cxnLst/>
            <a:rect r="r" b="b" t="t" l="l"/>
            <a:pathLst>
              <a:path h="6542864" w="4808001">
                <a:moveTo>
                  <a:pt x="4808001" y="0"/>
                </a:moveTo>
                <a:lnTo>
                  <a:pt x="0" y="0"/>
                </a:lnTo>
                <a:lnTo>
                  <a:pt x="0" y="6542864"/>
                </a:lnTo>
                <a:lnTo>
                  <a:pt x="4808001" y="6542864"/>
                </a:lnTo>
                <a:lnTo>
                  <a:pt x="4808001" y="0"/>
                </a:lnTo>
                <a:close/>
              </a:path>
            </a:pathLst>
          </a:custGeom>
          <a:blipFill>
            <a:blip r:embed="rId6"/>
            <a:stretch>
              <a:fillRect l="0" t="0" r="0" b="0"/>
            </a:stretch>
          </a:blipFill>
        </p:spPr>
      </p:sp>
      <p:sp>
        <p:nvSpPr>
          <p:cNvPr name="Freeform 7" id="7"/>
          <p:cNvSpPr/>
          <p:nvPr/>
        </p:nvSpPr>
        <p:spPr>
          <a:xfrm flipH="false" flipV="false" rot="-806752">
            <a:off x="15487492" y="6913993"/>
            <a:ext cx="3009163" cy="4262106"/>
          </a:xfrm>
          <a:custGeom>
            <a:avLst/>
            <a:gdLst/>
            <a:ahLst/>
            <a:cxnLst/>
            <a:rect r="r" b="b" t="t" l="l"/>
            <a:pathLst>
              <a:path h="4262106" w="3009163">
                <a:moveTo>
                  <a:pt x="0" y="0"/>
                </a:moveTo>
                <a:lnTo>
                  <a:pt x="3009163" y="0"/>
                </a:lnTo>
                <a:lnTo>
                  <a:pt x="3009163" y="4262106"/>
                </a:lnTo>
                <a:lnTo>
                  <a:pt x="0" y="4262106"/>
                </a:lnTo>
                <a:lnTo>
                  <a:pt x="0" y="0"/>
                </a:lnTo>
                <a:close/>
              </a:path>
            </a:pathLst>
          </a:custGeom>
          <a:blipFill>
            <a:blip r:embed="rId7"/>
            <a:stretch>
              <a:fillRect l="0" t="0" r="0" b="-71633"/>
            </a:stretch>
          </a:blipFill>
        </p:spPr>
      </p:sp>
      <p:grpSp>
        <p:nvGrpSpPr>
          <p:cNvPr name="Group 8" id="8"/>
          <p:cNvGrpSpPr/>
          <p:nvPr/>
        </p:nvGrpSpPr>
        <p:grpSpPr>
          <a:xfrm rot="0">
            <a:off x="6925809" y="1028700"/>
            <a:ext cx="4753750" cy="434541"/>
            <a:chOff x="0" y="0"/>
            <a:chExt cx="1703637" cy="155730"/>
          </a:xfrm>
        </p:grpSpPr>
        <p:sp>
          <p:nvSpPr>
            <p:cNvPr name="Freeform 9" id="9"/>
            <p:cNvSpPr/>
            <p:nvPr/>
          </p:nvSpPr>
          <p:spPr>
            <a:xfrm flipH="false" flipV="false" rot="0">
              <a:off x="0" y="0"/>
              <a:ext cx="1703637" cy="155730"/>
            </a:xfrm>
            <a:custGeom>
              <a:avLst/>
              <a:gdLst/>
              <a:ahLst/>
              <a:cxnLst/>
              <a:rect r="r" b="b" t="t" l="l"/>
              <a:pathLst>
                <a:path h="155730" w="1703637">
                  <a:moveTo>
                    <a:pt x="17915" y="0"/>
                  </a:moveTo>
                  <a:lnTo>
                    <a:pt x="1685722" y="0"/>
                  </a:lnTo>
                  <a:cubicBezTo>
                    <a:pt x="1695616" y="0"/>
                    <a:pt x="1703637" y="8021"/>
                    <a:pt x="1703637" y="17915"/>
                  </a:cubicBezTo>
                  <a:lnTo>
                    <a:pt x="1703637" y="137815"/>
                  </a:lnTo>
                  <a:cubicBezTo>
                    <a:pt x="1703637" y="147709"/>
                    <a:pt x="1695616" y="155730"/>
                    <a:pt x="1685722" y="155730"/>
                  </a:cubicBezTo>
                  <a:lnTo>
                    <a:pt x="17915" y="155730"/>
                  </a:lnTo>
                  <a:cubicBezTo>
                    <a:pt x="8021" y="155730"/>
                    <a:pt x="0" y="147709"/>
                    <a:pt x="0" y="137815"/>
                  </a:cubicBezTo>
                  <a:lnTo>
                    <a:pt x="0" y="17915"/>
                  </a:lnTo>
                  <a:cubicBezTo>
                    <a:pt x="0" y="8021"/>
                    <a:pt x="8021" y="0"/>
                    <a:pt x="17915" y="0"/>
                  </a:cubicBezTo>
                  <a:close/>
                </a:path>
              </a:pathLst>
            </a:custGeom>
            <a:solidFill>
              <a:srgbClr val="F1EAE5">
                <a:alpha val="76863"/>
              </a:srgbClr>
            </a:solidFill>
            <a:ln cap="sq">
              <a:noFill/>
              <a:prstDash val="solid"/>
              <a:miter/>
            </a:ln>
          </p:spPr>
        </p:sp>
        <p:sp>
          <p:nvSpPr>
            <p:cNvPr name="TextBox 10" id="10"/>
            <p:cNvSpPr txBox="true"/>
            <p:nvPr/>
          </p:nvSpPr>
          <p:spPr>
            <a:xfrm>
              <a:off x="0" y="-9525"/>
              <a:ext cx="812800" cy="822325"/>
            </a:xfrm>
            <a:prstGeom prst="rect">
              <a:avLst/>
            </a:prstGeom>
          </p:spPr>
          <p:txBody>
            <a:bodyPr anchor="ctr" rtlCol="false" tIns="76200" lIns="76200" bIns="76200" rIns="76200"/>
            <a:lstStyle/>
            <a:p>
              <a:pPr algn="ctr">
                <a:lnSpc>
                  <a:spcPts val="1595"/>
                </a:lnSpc>
              </a:pPr>
              <a:r>
                <a:rPr lang="en-US" sz="1173" spc="180">
                  <a:solidFill>
                    <a:srgbClr val="000000">
                      <a:alpha val="76863"/>
                    </a:srgbClr>
                  </a:solidFill>
                  <a:latin typeface="Ibarra Real Nova Bold"/>
                </a:rPr>
                <a:t>WWW.REALLYGREATSITE.COM</a:t>
              </a:r>
            </a:p>
          </p:txBody>
        </p:sp>
      </p:grpSp>
      <p:sp>
        <p:nvSpPr>
          <p:cNvPr name="Freeform 11" id="11"/>
          <p:cNvSpPr/>
          <p:nvPr/>
        </p:nvSpPr>
        <p:spPr>
          <a:xfrm flipH="false" flipV="false" rot="-1581577">
            <a:off x="2222055" y="1202495"/>
            <a:ext cx="5712575" cy="3633928"/>
          </a:xfrm>
          <a:custGeom>
            <a:avLst/>
            <a:gdLst/>
            <a:ahLst/>
            <a:cxnLst/>
            <a:rect r="r" b="b" t="t" l="l"/>
            <a:pathLst>
              <a:path h="3633928" w="5712575">
                <a:moveTo>
                  <a:pt x="0" y="0"/>
                </a:moveTo>
                <a:lnTo>
                  <a:pt x="5712575" y="0"/>
                </a:lnTo>
                <a:lnTo>
                  <a:pt x="5712575" y="3633928"/>
                </a:lnTo>
                <a:lnTo>
                  <a:pt x="0" y="3633928"/>
                </a:lnTo>
                <a:lnTo>
                  <a:pt x="0" y="0"/>
                </a:lnTo>
                <a:close/>
              </a:path>
            </a:pathLst>
          </a:custGeom>
          <a:blipFill>
            <a:blip r:embed="rId8"/>
            <a:stretch>
              <a:fillRect l="0" t="-90169" r="0" b="0"/>
            </a:stretch>
          </a:blipFill>
        </p:spPr>
      </p:sp>
      <p:sp>
        <p:nvSpPr>
          <p:cNvPr name="TextBox 12" id="12"/>
          <p:cNvSpPr txBox="true"/>
          <p:nvPr/>
        </p:nvSpPr>
        <p:spPr>
          <a:xfrm rot="0">
            <a:off x="4336356" y="3881241"/>
            <a:ext cx="9805392" cy="4198367"/>
          </a:xfrm>
          <a:prstGeom prst="rect">
            <a:avLst/>
          </a:prstGeom>
        </p:spPr>
        <p:txBody>
          <a:bodyPr anchor="t" rtlCol="false" tIns="0" lIns="0" bIns="0" rIns="0">
            <a:spAutoFit/>
          </a:bodyPr>
          <a:lstStyle/>
          <a:p>
            <a:pPr algn="ctr">
              <a:lnSpc>
                <a:spcPts val="15662"/>
              </a:lnSpc>
            </a:pPr>
            <a:r>
              <a:rPr lang="en-US" sz="19100">
                <a:solidFill>
                  <a:srgbClr val="000000"/>
                </a:solidFill>
                <a:latin typeface="Glass Antiqua"/>
              </a:rPr>
              <a:t>Thank</a:t>
            </a:r>
          </a:p>
          <a:p>
            <a:pPr algn="ctr">
              <a:lnSpc>
                <a:spcPts val="15662"/>
              </a:lnSpc>
            </a:pPr>
            <a:r>
              <a:rPr lang="en-US" sz="19100">
                <a:solidFill>
                  <a:srgbClr val="000000"/>
                </a:solidFill>
                <a:latin typeface="Glass Antiqua"/>
              </a:rPr>
              <a:t>you</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347356" y="1345330"/>
            <a:ext cx="10770378" cy="1158891"/>
            <a:chOff x="0" y="0"/>
            <a:chExt cx="2836643" cy="305222"/>
          </a:xfrm>
        </p:grpSpPr>
        <p:sp>
          <p:nvSpPr>
            <p:cNvPr name="Freeform 3" id="3"/>
            <p:cNvSpPr/>
            <p:nvPr/>
          </p:nvSpPr>
          <p:spPr>
            <a:xfrm flipH="false" flipV="false" rot="0">
              <a:off x="0" y="0"/>
              <a:ext cx="2836643" cy="305222"/>
            </a:xfrm>
            <a:custGeom>
              <a:avLst/>
              <a:gdLst/>
              <a:ahLst/>
              <a:cxnLst/>
              <a:rect r="r" b="b" t="t" l="l"/>
              <a:pathLst>
                <a:path h="305222" w="2836643">
                  <a:moveTo>
                    <a:pt x="0" y="0"/>
                  </a:moveTo>
                  <a:lnTo>
                    <a:pt x="2836643" y="0"/>
                  </a:lnTo>
                  <a:lnTo>
                    <a:pt x="2836643" y="305222"/>
                  </a:lnTo>
                  <a:lnTo>
                    <a:pt x="0" y="305222"/>
                  </a:ln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INTRODUCTION</a:t>
              </a:r>
            </a:p>
          </p:txBody>
        </p:sp>
      </p:grpSp>
      <p:grpSp>
        <p:nvGrpSpPr>
          <p:cNvPr name="Group 5" id="5"/>
          <p:cNvGrpSpPr/>
          <p:nvPr/>
        </p:nvGrpSpPr>
        <p:grpSpPr>
          <a:xfrm rot="0">
            <a:off x="6488922" y="1726924"/>
            <a:ext cx="624897" cy="6248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F5B5F6"/>
                  </a:solidFill>
                  <a:latin typeface="Aileron Bold"/>
                </a:rPr>
                <a:t>1</a:t>
              </a:r>
            </a:p>
          </p:txBody>
        </p:sp>
      </p:grpSp>
      <p:sp>
        <p:nvSpPr>
          <p:cNvPr name="TextBox 8" id="8"/>
          <p:cNvSpPr txBox="true"/>
          <p:nvPr/>
        </p:nvSpPr>
        <p:spPr>
          <a:xfrm rot="0">
            <a:off x="1028700" y="4276991"/>
            <a:ext cx="3540337" cy="1050855"/>
          </a:xfrm>
          <a:prstGeom prst="rect">
            <a:avLst/>
          </a:prstGeom>
        </p:spPr>
        <p:txBody>
          <a:bodyPr anchor="t" rtlCol="false" tIns="0" lIns="0" bIns="0" rIns="0">
            <a:spAutoFit/>
          </a:bodyPr>
          <a:lstStyle/>
          <a:p>
            <a:pPr marL="0" indent="0" lvl="0">
              <a:lnSpc>
                <a:spcPts val="8449"/>
              </a:lnSpc>
            </a:pPr>
            <a:r>
              <a:rPr lang="en-US" sz="6499">
                <a:solidFill>
                  <a:srgbClr val="000000"/>
                </a:solidFill>
                <a:latin typeface="Aileron Bold"/>
              </a:rPr>
              <a:t>Content</a:t>
            </a:r>
          </a:p>
        </p:txBody>
      </p:sp>
      <p:grpSp>
        <p:nvGrpSpPr>
          <p:cNvPr name="Group 9" id="9"/>
          <p:cNvGrpSpPr/>
          <p:nvPr/>
        </p:nvGrpSpPr>
        <p:grpSpPr>
          <a:xfrm rot="0">
            <a:off x="6347356" y="2608996"/>
            <a:ext cx="10770378" cy="1078637"/>
            <a:chOff x="0" y="0"/>
            <a:chExt cx="2836643" cy="284086"/>
          </a:xfrm>
        </p:grpSpPr>
        <p:sp>
          <p:nvSpPr>
            <p:cNvPr name="Freeform 10" id="10"/>
            <p:cNvSpPr/>
            <p:nvPr/>
          </p:nvSpPr>
          <p:spPr>
            <a:xfrm flipH="false" flipV="false" rot="0">
              <a:off x="0" y="0"/>
              <a:ext cx="2836643" cy="284086"/>
            </a:xfrm>
            <a:custGeom>
              <a:avLst/>
              <a:gdLst/>
              <a:ahLst/>
              <a:cxnLst/>
              <a:rect r="r" b="b" t="t" l="l"/>
              <a:pathLst>
                <a:path h="284086" w="2836643">
                  <a:moveTo>
                    <a:pt x="0" y="0"/>
                  </a:moveTo>
                  <a:lnTo>
                    <a:pt x="2836643" y="0"/>
                  </a:lnTo>
                  <a:lnTo>
                    <a:pt x="2836643" y="284086"/>
                  </a:lnTo>
                  <a:lnTo>
                    <a:pt x="0" y="284086"/>
                  </a:lnTo>
                  <a:close/>
                </a:path>
              </a:pathLst>
            </a:custGeom>
            <a:gradFill rotWithShape="true">
              <a:gsLst>
                <a:gs pos="0">
                  <a:srgbClr val="FFDE59">
                    <a:alpha val="100000"/>
                  </a:srgbClr>
                </a:gs>
                <a:gs pos="100000">
                  <a:srgbClr val="FF914D">
                    <a:alpha val="100000"/>
                  </a:srgbClr>
                </a:gs>
              </a:gsLst>
              <a:lin ang="0"/>
            </a:gradFill>
          </p:spPr>
        </p:sp>
        <p:sp>
          <p:nvSpPr>
            <p:cNvPr name="TextBox 11" id="11"/>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OBJECTIVE</a:t>
              </a:r>
            </a:p>
          </p:txBody>
        </p:sp>
      </p:grpSp>
      <p:grpSp>
        <p:nvGrpSpPr>
          <p:cNvPr name="Group 12" id="12"/>
          <p:cNvGrpSpPr/>
          <p:nvPr/>
        </p:nvGrpSpPr>
        <p:grpSpPr>
          <a:xfrm rot="0">
            <a:off x="6488922" y="2910336"/>
            <a:ext cx="624897" cy="6248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EA93EF"/>
                  </a:solidFill>
                  <a:latin typeface="Aileron Bold"/>
                </a:rPr>
                <a:t>2</a:t>
              </a:r>
            </a:p>
          </p:txBody>
        </p:sp>
      </p:grpSp>
      <p:grpSp>
        <p:nvGrpSpPr>
          <p:cNvPr name="Group 15" id="15"/>
          <p:cNvGrpSpPr/>
          <p:nvPr/>
        </p:nvGrpSpPr>
        <p:grpSpPr>
          <a:xfrm rot="0">
            <a:off x="6347356" y="3792408"/>
            <a:ext cx="10770378" cy="1078637"/>
            <a:chOff x="0" y="0"/>
            <a:chExt cx="2836643" cy="284086"/>
          </a:xfrm>
        </p:grpSpPr>
        <p:sp>
          <p:nvSpPr>
            <p:cNvPr name="Freeform 16" id="16"/>
            <p:cNvSpPr/>
            <p:nvPr/>
          </p:nvSpPr>
          <p:spPr>
            <a:xfrm flipH="false" flipV="false" rot="0">
              <a:off x="0" y="0"/>
              <a:ext cx="2836643" cy="284086"/>
            </a:xfrm>
            <a:custGeom>
              <a:avLst/>
              <a:gdLst/>
              <a:ahLst/>
              <a:cxnLst/>
              <a:rect r="r" b="b" t="t" l="l"/>
              <a:pathLst>
                <a:path h="284086" w="2836643">
                  <a:moveTo>
                    <a:pt x="0" y="0"/>
                  </a:moveTo>
                  <a:lnTo>
                    <a:pt x="2836643" y="0"/>
                  </a:lnTo>
                  <a:lnTo>
                    <a:pt x="2836643" y="284086"/>
                  </a:lnTo>
                  <a:lnTo>
                    <a:pt x="0" y="284086"/>
                  </a:lnTo>
                  <a:close/>
                </a:path>
              </a:pathLst>
            </a:custGeom>
            <a:gradFill rotWithShape="true">
              <a:gsLst>
                <a:gs pos="0">
                  <a:srgbClr val="FF66C4">
                    <a:alpha val="100000"/>
                  </a:srgbClr>
                </a:gs>
                <a:gs pos="100000">
                  <a:srgbClr val="FFDE59">
                    <a:alpha val="100000"/>
                  </a:srgbClr>
                </a:gs>
              </a:gsLst>
              <a:lin ang="0"/>
            </a:gradFill>
          </p:spPr>
        </p:sp>
        <p:sp>
          <p:nvSpPr>
            <p:cNvPr name="TextBox 17" id="17"/>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DATASET</a:t>
              </a:r>
            </a:p>
          </p:txBody>
        </p:sp>
      </p:grpSp>
      <p:grpSp>
        <p:nvGrpSpPr>
          <p:cNvPr name="Group 18" id="18"/>
          <p:cNvGrpSpPr/>
          <p:nvPr/>
        </p:nvGrpSpPr>
        <p:grpSpPr>
          <a:xfrm rot="0">
            <a:off x="6488922" y="4093749"/>
            <a:ext cx="624897" cy="6248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C86BCD"/>
                  </a:solidFill>
                  <a:latin typeface="Aileron Bold"/>
                </a:rPr>
                <a:t>3</a:t>
              </a:r>
            </a:p>
          </p:txBody>
        </p:sp>
      </p:grpSp>
      <p:grpSp>
        <p:nvGrpSpPr>
          <p:cNvPr name="Group 21" id="21"/>
          <p:cNvGrpSpPr/>
          <p:nvPr/>
        </p:nvGrpSpPr>
        <p:grpSpPr>
          <a:xfrm rot="0">
            <a:off x="6347356" y="4975820"/>
            <a:ext cx="10770378" cy="1097502"/>
            <a:chOff x="0" y="0"/>
            <a:chExt cx="2836643" cy="289054"/>
          </a:xfrm>
        </p:grpSpPr>
        <p:sp>
          <p:nvSpPr>
            <p:cNvPr name="Freeform 22" id="22"/>
            <p:cNvSpPr/>
            <p:nvPr/>
          </p:nvSpPr>
          <p:spPr>
            <a:xfrm flipH="false" flipV="false" rot="0">
              <a:off x="0" y="0"/>
              <a:ext cx="2836643" cy="289054"/>
            </a:xfrm>
            <a:custGeom>
              <a:avLst/>
              <a:gdLst/>
              <a:ahLst/>
              <a:cxnLst/>
              <a:rect r="r" b="b" t="t" l="l"/>
              <a:pathLst>
                <a:path h="289054" w="2836643">
                  <a:moveTo>
                    <a:pt x="0" y="0"/>
                  </a:moveTo>
                  <a:lnTo>
                    <a:pt x="2836643" y="0"/>
                  </a:lnTo>
                  <a:lnTo>
                    <a:pt x="2836643" y="289054"/>
                  </a:lnTo>
                  <a:lnTo>
                    <a:pt x="0" y="289054"/>
                  </a:lnTo>
                  <a:close/>
                </a:path>
              </a:pathLst>
            </a:custGeom>
            <a:gradFill rotWithShape="true">
              <a:gsLst>
                <a:gs pos="0">
                  <a:srgbClr val="8C52FF">
                    <a:alpha val="100000"/>
                  </a:srgbClr>
                </a:gs>
                <a:gs pos="100000">
                  <a:srgbClr val="FF914D">
                    <a:alpha val="100000"/>
                  </a:srgbClr>
                </a:gs>
              </a:gsLst>
              <a:lin ang="0"/>
            </a:gradFill>
          </p:spPr>
        </p:sp>
        <p:sp>
          <p:nvSpPr>
            <p:cNvPr name="TextBox 23" id="23"/>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ALGORITHM</a:t>
              </a:r>
            </a:p>
          </p:txBody>
        </p:sp>
      </p:grpSp>
      <p:grpSp>
        <p:nvGrpSpPr>
          <p:cNvPr name="Group 24" id="24"/>
          <p:cNvGrpSpPr/>
          <p:nvPr/>
        </p:nvGrpSpPr>
        <p:grpSpPr>
          <a:xfrm rot="0">
            <a:off x="6488922" y="5267451"/>
            <a:ext cx="624897" cy="62489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A646AB"/>
                  </a:solidFill>
                  <a:latin typeface="Aileron Bold"/>
                </a:rPr>
                <a:t>4</a:t>
              </a:r>
            </a:p>
          </p:txBody>
        </p:sp>
      </p:grpSp>
      <p:grpSp>
        <p:nvGrpSpPr>
          <p:cNvPr name="Group 27" id="27"/>
          <p:cNvGrpSpPr/>
          <p:nvPr/>
        </p:nvGrpSpPr>
        <p:grpSpPr>
          <a:xfrm rot="0">
            <a:off x="6347356" y="6178098"/>
            <a:ext cx="10770378" cy="960665"/>
            <a:chOff x="0" y="0"/>
            <a:chExt cx="2836643" cy="253015"/>
          </a:xfrm>
        </p:grpSpPr>
        <p:sp>
          <p:nvSpPr>
            <p:cNvPr name="Freeform 28" id="28"/>
            <p:cNvSpPr/>
            <p:nvPr/>
          </p:nvSpPr>
          <p:spPr>
            <a:xfrm flipH="false" flipV="false" rot="0">
              <a:off x="0" y="0"/>
              <a:ext cx="2836643" cy="253015"/>
            </a:xfrm>
            <a:custGeom>
              <a:avLst/>
              <a:gdLst/>
              <a:ahLst/>
              <a:cxnLst/>
              <a:rect r="r" b="b" t="t" l="l"/>
              <a:pathLst>
                <a:path h="253015" w="2836643">
                  <a:moveTo>
                    <a:pt x="0" y="0"/>
                  </a:moveTo>
                  <a:lnTo>
                    <a:pt x="2836643" y="0"/>
                  </a:lnTo>
                  <a:lnTo>
                    <a:pt x="2836643" y="253015"/>
                  </a:lnTo>
                  <a:lnTo>
                    <a:pt x="0" y="253015"/>
                  </a:lnTo>
                  <a:close/>
                </a:path>
              </a:pathLst>
            </a:custGeom>
            <a:gradFill rotWithShape="true">
              <a:gsLst>
                <a:gs pos="0">
                  <a:srgbClr val="FF5757">
                    <a:alpha val="100000"/>
                  </a:srgbClr>
                </a:gs>
                <a:gs pos="100000">
                  <a:srgbClr val="8C52FF">
                    <a:alpha val="100000"/>
                  </a:srgbClr>
                </a:gs>
              </a:gsLst>
              <a:lin ang="0"/>
            </a:gradFill>
          </p:spPr>
        </p:sp>
        <p:sp>
          <p:nvSpPr>
            <p:cNvPr name="TextBox 29" id="29"/>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RESULTS</a:t>
              </a:r>
            </a:p>
          </p:txBody>
        </p:sp>
      </p:grpSp>
      <p:grpSp>
        <p:nvGrpSpPr>
          <p:cNvPr name="Group 30" id="30"/>
          <p:cNvGrpSpPr/>
          <p:nvPr/>
        </p:nvGrpSpPr>
        <p:grpSpPr>
          <a:xfrm rot="0">
            <a:off x="6488922" y="6330498"/>
            <a:ext cx="624897" cy="6248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791F7D"/>
                  </a:solidFill>
                  <a:latin typeface="Aileron Bold"/>
                </a:rPr>
                <a:t>5</a:t>
              </a:r>
            </a:p>
          </p:txBody>
        </p:sp>
      </p:grpSp>
      <p:grpSp>
        <p:nvGrpSpPr>
          <p:cNvPr name="Group 33" id="33"/>
          <p:cNvGrpSpPr/>
          <p:nvPr/>
        </p:nvGrpSpPr>
        <p:grpSpPr>
          <a:xfrm rot="0">
            <a:off x="6347356" y="7243538"/>
            <a:ext cx="10770378" cy="960665"/>
            <a:chOff x="0" y="0"/>
            <a:chExt cx="2836643" cy="253015"/>
          </a:xfrm>
        </p:grpSpPr>
        <p:sp>
          <p:nvSpPr>
            <p:cNvPr name="Freeform 34" id="34"/>
            <p:cNvSpPr/>
            <p:nvPr/>
          </p:nvSpPr>
          <p:spPr>
            <a:xfrm flipH="false" flipV="false" rot="0">
              <a:off x="0" y="0"/>
              <a:ext cx="2836643" cy="253015"/>
            </a:xfrm>
            <a:custGeom>
              <a:avLst/>
              <a:gdLst/>
              <a:ahLst/>
              <a:cxnLst/>
              <a:rect r="r" b="b" t="t" l="l"/>
              <a:pathLst>
                <a:path h="253015" w="2836643">
                  <a:moveTo>
                    <a:pt x="0" y="0"/>
                  </a:moveTo>
                  <a:lnTo>
                    <a:pt x="2836643" y="0"/>
                  </a:lnTo>
                  <a:lnTo>
                    <a:pt x="2836643" y="253015"/>
                  </a:lnTo>
                  <a:lnTo>
                    <a:pt x="0" y="253015"/>
                  </a:lnTo>
                  <a:close/>
                </a:path>
              </a:pathLst>
            </a:custGeom>
            <a:gradFill rotWithShape="true">
              <a:gsLst>
                <a:gs pos="0">
                  <a:srgbClr val="8C52FF">
                    <a:alpha val="100000"/>
                  </a:srgbClr>
                </a:gs>
                <a:gs pos="100000">
                  <a:srgbClr val="FF914D">
                    <a:alpha val="100000"/>
                  </a:srgbClr>
                </a:gs>
              </a:gsLst>
              <a:lin ang="0"/>
            </a:gradFill>
          </p:spPr>
        </p:sp>
        <p:sp>
          <p:nvSpPr>
            <p:cNvPr name="TextBox 35" id="35"/>
            <p:cNvSpPr txBox="true"/>
            <p:nvPr/>
          </p:nvSpPr>
          <p:spPr>
            <a:xfrm>
              <a:off x="0" y="-9525"/>
              <a:ext cx="812800" cy="822325"/>
            </a:xfrm>
            <a:prstGeom prst="rect">
              <a:avLst/>
            </a:prstGeom>
          </p:spPr>
          <p:txBody>
            <a:bodyPr anchor="ctr" rtlCol="false" tIns="254000" lIns="254000" bIns="254000" rIns="254000"/>
            <a:lstStyle/>
            <a:p>
              <a:pPr>
                <a:lnSpc>
                  <a:spcPts val="3120"/>
                </a:lnSpc>
              </a:pPr>
              <a:r>
                <a:rPr lang="en-US" sz="2600">
                  <a:solidFill>
                    <a:srgbClr val="FFFFFF"/>
                  </a:solidFill>
                  <a:latin typeface="Aileron Bold"/>
                </a:rPr>
                <a:t>                   CONCLUSION</a:t>
              </a:r>
            </a:p>
          </p:txBody>
        </p:sp>
      </p:grpSp>
      <p:grpSp>
        <p:nvGrpSpPr>
          <p:cNvPr name="Group 36" id="36"/>
          <p:cNvGrpSpPr/>
          <p:nvPr/>
        </p:nvGrpSpPr>
        <p:grpSpPr>
          <a:xfrm rot="0">
            <a:off x="6488922" y="7395938"/>
            <a:ext cx="624897" cy="62489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791F7D"/>
                  </a:solidFill>
                  <a:latin typeface="Aileron Bold"/>
                </a:rPr>
                <a:t>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9434935" y="1817805"/>
            <a:ext cx="7572309" cy="5985918"/>
          </a:xfrm>
          <a:prstGeom prst="rect">
            <a:avLst/>
          </a:prstGeom>
        </p:spPr>
        <p:txBody>
          <a:bodyPr anchor="t" rtlCol="false" tIns="0" lIns="0" bIns="0" rIns="0">
            <a:spAutoFit/>
          </a:bodyPr>
          <a:lstStyle/>
          <a:p>
            <a:pPr algn="just">
              <a:lnSpc>
                <a:spcPts val="3377"/>
              </a:lnSpc>
            </a:pPr>
            <a:r>
              <a:rPr lang="en-US" sz="2412" spc="48">
                <a:solidFill>
                  <a:srgbClr val="FFFFFF"/>
                </a:solidFill>
                <a:latin typeface="Aileron"/>
              </a:rPr>
              <a:t>In the age of big data, the Amazon Product Co-purchasing Network, collected in June 2003, offers a valuable window into customer behavior on the Amazon platform. This report leverages Apache Spark to analyze the dataset, using the Connected Components algorithm to uncover patterns in product co-purchasing behavior. By doing so, we aim to reveal clusters of related products, providing insights that can drive more effective recommendation systems and marketing strategies.</a:t>
            </a:r>
          </a:p>
          <a:p>
            <a:pPr algn="just">
              <a:lnSpc>
                <a:spcPts val="3377"/>
              </a:lnSpc>
            </a:pPr>
            <a:r>
              <a:rPr lang="en-US" sz="2412" spc="48">
                <a:solidFill>
                  <a:srgbClr val="FFFFFF"/>
                </a:solidFill>
                <a:latin typeface="Aileron"/>
              </a:rPr>
              <a:t>In the subsequent sections, we'll delve into the dataset, explore the Apache Spark-powered analysis, and discuss the practical implications of our findings.</a:t>
            </a:r>
          </a:p>
          <a:p>
            <a:pPr algn="just">
              <a:lnSpc>
                <a:spcPts val="3377"/>
              </a:lnSpc>
            </a:pPr>
          </a:p>
        </p:txBody>
      </p:sp>
      <p:sp>
        <p:nvSpPr>
          <p:cNvPr name="TextBox 3" id="3"/>
          <p:cNvSpPr txBox="true"/>
          <p:nvPr/>
        </p:nvSpPr>
        <p:spPr>
          <a:xfrm rot="0">
            <a:off x="9434935" y="390652"/>
            <a:ext cx="6762618" cy="992523"/>
          </a:xfrm>
          <a:prstGeom prst="rect">
            <a:avLst/>
          </a:prstGeom>
        </p:spPr>
        <p:txBody>
          <a:bodyPr anchor="t" rtlCol="false" tIns="0" lIns="0" bIns="0" rIns="0">
            <a:spAutoFit/>
          </a:bodyPr>
          <a:lstStyle/>
          <a:p>
            <a:pPr>
              <a:lnSpc>
                <a:spcPts val="7753"/>
              </a:lnSpc>
            </a:pPr>
            <a:r>
              <a:rPr lang="en-US" sz="6461">
                <a:solidFill>
                  <a:srgbClr val="FFFFFF"/>
                </a:solidFill>
                <a:latin typeface="Aileron Ultra-Bold"/>
              </a:rPr>
              <a:t>INTRODUCTION</a:t>
            </a:r>
          </a:p>
        </p:txBody>
      </p:sp>
      <p:sp>
        <p:nvSpPr>
          <p:cNvPr name="Freeform 4" id="4"/>
          <p:cNvSpPr/>
          <p:nvPr/>
        </p:nvSpPr>
        <p:spPr>
          <a:xfrm flipH="false" flipV="false" rot="0">
            <a:off x="0" y="0"/>
            <a:ext cx="8572500" cy="10287000"/>
          </a:xfrm>
          <a:custGeom>
            <a:avLst/>
            <a:gdLst/>
            <a:ahLst/>
            <a:cxnLst/>
            <a:rect r="r" b="b" t="t" l="l"/>
            <a:pathLst>
              <a:path h="10287000" w="8572500">
                <a:moveTo>
                  <a:pt x="0" y="0"/>
                </a:moveTo>
                <a:lnTo>
                  <a:pt x="8572500" y="0"/>
                </a:lnTo>
                <a:lnTo>
                  <a:pt x="8572500" y="10287000"/>
                </a:lnTo>
                <a:lnTo>
                  <a:pt x="0" y="10287000"/>
                </a:lnTo>
                <a:lnTo>
                  <a:pt x="0" y="0"/>
                </a:lnTo>
                <a:close/>
              </a:path>
            </a:pathLst>
          </a:custGeom>
          <a:blipFill>
            <a:blip r:embed="rId2">
              <a:alphaModFix amt="90000"/>
            </a:blip>
            <a:stretch>
              <a:fillRect l="-55013" t="0" r="-24986" b="0"/>
            </a:stretch>
          </a:blipFill>
        </p:spPr>
      </p:sp>
      <p:sp>
        <p:nvSpPr>
          <p:cNvPr name="AutoShape 5" id="5"/>
          <p:cNvSpPr/>
          <p:nvPr/>
        </p:nvSpPr>
        <p:spPr>
          <a:xfrm rot="-5400000">
            <a:off x="-4533900" y="5562600"/>
            <a:ext cx="9258300" cy="0"/>
          </a:xfrm>
          <a:prstGeom prst="line">
            <a:avLst/>
          </a:prstGeom>
          <a:ln cap="flat" w="190500">
            <a:solidFill>
              <a:srgbClr val="A08AAD"/>
            </a:solidFill>
            <a:prstDash val="solid"/>
            <a:headEnd type="none" len="sm" w="sm"/>
            <a:tailEnd type="none" len="sm" w="sm"/>
          </a:ln>
        </p:spPr>
      </p:sp>
      <p:sp>
        <p:nvSpPr>
          <p:cNvPr name="AutoShape 6" id="6"/>
          <p:cNvSpPr/>
          <p:nvPr/>
        </p:nvSpPr>
        <p:spPr>
          <a:xfrm rot="-5400000">
            <a:off x="3848100" y="4533900"/>
            <a:ext cx="9258300" cy="0"/>
          </a:xfrm>
          <a:prstGeom prst="line">
            <a:avLst/>
          </a:prstGeom>
          <a:ln cap="flat" w="190500">
            <a:solidFill>
              <a:srgbClr val="A08AAD"/>
            </a:solidFill>
            <a:prstDash val="solid"/>
            <a:headEnd type="none" len="sm" w="sm"/>
            <a:tailEnd type="none" len="sm" w="sm"/>
          </a:ln>
        </p:spPr>
      </p:sp>
      <p:sp>
        <p:nvSpPr>
          <p:cNvPr name="AutoShape 7" id="7"/>
          <p:cNvSpPr/>
          <p:nvPr/>
        </p:nvSpPr>
        <p:spPr>
          <a:xfrm rot="-5400000">
            <a:off x="13563600" y="5562600"/>
            <a:ext cx="9258300" cy="0"/>
          </a:xfrm>
          <a:prstGeom prst="line">
            <a:avLst/>
          </a:prstGeom>
          <a:ln cap="flat" w="190500">
            <a:solidFill>
              <a:srgbClr val="A08AAD"/>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5400000">
            <a:off x="-4533900" y="5562600"/>
            <a:ext cx="9258300" cy="0"/>
          </a:xfrm>
          <a:prstGeom prst="line">
            <a:avLst/>
          </a:prstGeom>
          <a:ln cap="flat" w="190500">
            <a:solidFill>
              <a:srgbClr val="A08AAD"/>
            </a:solidFill>
            <a:prstDash val="solid"/>
            <a:headEnd type="none" len="sm" w="sm"/>
            <a:tailEnd type="none" len="sm" w="sm"/>
          </a:ln>
        </p:spPr>
      </p:sp>
      <p:sp>
        <p:nvSpPr>
          <p:cNvPr name="AutoShape 3" id="3"/>
          <p:cNvSpPr/>
          <p:nvPr/>
        </p:nvSpPr>
        <p:spPr>
          <a:xfrm rot="-5400000">
            <a:off x="3848100" y="4533900"/>
            <a:ext cx="9258300" cy="0"/>
          </a:xfrm>
          <a:prstGeom prst="line">
            <a:avLst/>
          </a:prstGeom>
          <a:ln cap="flat" w="190500">
            <a:solidFill>
              <a:srgbClr val="A08AAD"/>
            </a:solidFill>
            <a:prstDash val="solid"/>
            <a:headEnd type="none" len="sm" w="sm"/>
            <a:tailEnd type="none" len="sm" w="sm"/>
          </a:ln>
        </p:spPr>
      </p:sp>
      <p:sp>
        <p:nvSpPr>
          <p:cNvPr name="AutoShape 4" id="4"/>
          <p:cNvSpPr/>
          <p:nvPr/>
        </p:nvSpPr>
        <p:spPr>
          <a:xfrm rot="-5400000">
            <a:off x="13563600" y="5562600"/>
            <a:ext cx="9258300" cy="0"/>
          </a:xfrm>
          <a:prstGeom prst="line">
            <a:avLst/>
          </a:prstGeom>
          <a:ln cap="flat" w="190500">
            <a:solidFill>
              <a:srgbClr val="A08AAD"/>
            </a:solidFill>
            <a:prstDash val="solid"/>
            <a:headEnd type="none" len="sm" w="sm"/>
            <a:tailEnd type="none" len="sm" w="sm"/>
          </a:ln>
        </p:spPr>
      </p:sp>
      <p:sp>
        <p:nvSpPr>
          <p:cNvPr name="Freeform 5" id="5"/>
          <p:cNvSpPr/>
          <p:nvPr/>
        </p:nvSpPr>
        <p:spPr>
          <a:xfrm flipH="false" flipV="false" rot="0">
            <a:off x="355661" y="188755"/>
            <a:ext cx="7882937" cy="9928395"/>
          </a:xfrm>
          <a:custGeom>
            <a:avLst/>
            <a:gdLst/>
            <a:ahLst/>
            <a:cxnLst/>
            <a:rect r="r" b="b" t="t" l="l"/>
            <a:pathLst>
              <a:path h="9928395" w="7882937">
                <a:moveTo>
                  <a:pt x="0" y="0"/>
                </a:moveTo>
                <a:lnTo>
                  <a:pt x="7882937" y="0"/>
                </a:lnTo>
                <a:lnTo>
                  <a:pt x="7882937" y="9928395"/>
                </a:lnTo>
                <a:lnTo>
                  <a:pt x="0" y="9928395"/>
                </a:lnTo>
                <a:lnTo>
                  <a:pt x="0" y="0"/>
                </a:lnTo>
                <a:close/>
              </a:path>
            </a:pathLst>
          </a:custGeom>
          <a:blipFill>
            <a:blip r:embed="rId2"/>
            <a:stretch>
              <a:fillRect l="-57985" t="0" r="-31409" b="0"/>
            </a:stretch>
          </a:blipFill>
        </p:spPr>
      </p:sp>
      <p:sp>
        <p:nvSpPr>
          <p:cNvPr name="TextBox 6" id="6"/>
          <p:cNvSpPr txBox="true"/>
          <p:nvPr/>
        </p:nvSpPr>
        <p:spPr>
          <a:xfrm rot="0">
            <a:off x="9434935" y="1502492"/>
            <a:ext cx="6762618" cy="7243770"/>
          </a:xfrm>
          <a:prstGeom prst="rect">
            <a:avLst/>
          </a:prstGeom>
        </p:spPr>
        <p:txBody>
          <a:bodyPr anchor="t" rtlCol="false" tIns="0" lIns="0" bIns="0" rIns="0">
            <a:spAutoFit/>
          </a:bodyPr>
          <a:lstStyle/>
          <a:p>
            <a:pPr algn="just">
              <a:lnSpc>
                <a:spcPts val="3406"/>
              </a:lnSpc>
            </a:pPr>
            <a:r>
              <a:rPr lang="en-US" sz="2433" spc="48">
                <a:solidFill>
                  <a:srgbClr val="FFFFFF"/>
                </a:solidFill>
                <a:latin typeface="Aileron"/>
              </a:rPr>
              <a:t>The objectives of this analysis are to provide an overview of the Amazon Product Co-purchasing Network, utilizing the Connected Components algorithm in Apache Spark's GraphX library to identify clusters of interrelated products. The analysis seeks to uncover patterns in co-purchasing behavior and explore the potential implications for recommendation systems, marketing strategies, and customer behavior analysis. It highlights the significance of Apache Spark in efficiently processing and analyzing large-scale network data, emphasizing its role in data-driven decision-making for e-commerce applications.</a:t>
            </a:r>
          </a:p>
          <a:p>
            <a:pPr>
              <a:lnSpc>
                <a:spcPts val="3266"/>
              </a:lnSpc>
            </a:pPr>
          </a:p>
          <a:p>
            <a:pPr>
              <a:lnSpc>
                <a:spcPts val="3266"/>
              </a:lnSpc>
            </a:pPr>
          </a:p>
        </p:txBody>
      </p:sp>
      <p:sp>
        <p:nvSpPr>
          <p:cNvPr name="TextBox 7" id="7"/>
          <p:cNvSpPr txBox="true"/>
          <p:nvPr/>
        </p:nvSpPr>
        <p:spPr>
          <a:xfrm rot="0">
            <a:off x="9434935" y="390652"/>
            <a:ext cx="6762618" cy="992523"/>
          </a:xfrm>
          <a:prstGeom prst="rect">
            <a:avLst/>
          </a:prstGeom>
        </p:spPr>
        <p:txBody>
          <a:bodyPr anchor="t" rtlCol="false" tIns="0" lIns="0" bIns="0" rIns="0">
            <a:spAutoFit/>
          </a:bodyPr>
          <a:lstStyle/>
          <a:p>
            <a:pPr>
              <a:lnSpc>
                <a:spcPts val="7753"/>
              </a:lnSpc>
            </a:pPr>
            <a:r>
              <a:rPr lang="en-US" sz="6461">
                <a:solidFill>
                  <a:srgbClr val="FFFFFF"/>
                </a:solidFill>
                <a:latin typeface="Aileron Ultra-Bold"/>
              </a:rPr>
              <a:t>OBJECTIVE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51210"/>
        </a:solidFill>
      </p:bgPr>
    </p:bg>
    <p:spTree>
      <p:nvGrpSpPr>
        <p:cNvPr id="1" name=""/>
        <p:cNvGrpSpPr/>
        <p:nvPr/>
      </p:nvGrpSpPr>
      <p:grpSpPr>
        <a:xfrm>
          <a:off x="0" y="0"/>
          <a:ext cx="0" cy="0"/>
          <a:chOff x="0" y="0"/>
          <a:chExt cx="0" cy="0"/>
        </a:xfrm>
      </p:grpSpPr>
      <p:grpSp>
        <p:nvGrpSpPr>
          <p:cNvPr name="Group 2" id="2"/>
          <p:cNvGrpSpPr/>
          <p:nvPr/>
        </p:nvGrpSpPr>
        <p:grpSpPr>
          <a:xfrm rot="0">
            <a:off x="6920779" y="0"/>
            <a:ext cx="11367221" cy="10287000"/>
            <a:chOff x="0" y="0"/>
            <a:chExt cx="2993836" cy="2709333"/>
          </a:xfrm>
        </p:grpSpPr>
        <p:sp>
          <p:nvSpPr>
            <p:cNvPr name="Freeform 3" id="3"/>
            <p:cNvSpPr/>
            <p:nvPr/>
          </p:nvSpPr>
          <p:spPr>
            <a:xfrm flipH="false" flipV="false" rot="0">
              <a:off x="0" y="0"/>
              <a:ext cx="2993836" cy="2709333"/>
            </a:xfrm>
            <a:custGeom>
              <a:avLst/>
              <a:gdLst/>
              <a:ahLst/>
              <a:cxnLst/>
              <a:rect r="r" b="b" t="t" l="l"/>
              <a:pathLst>
                <a:path h="2709333" w="2993836">
                  <a:moveTo>
                    <a:pt x="0" y="0"/>
                  </a:moveTo>
                  <a:lnTo>
                    <a:pt x="2993836" y="0"/>
                  </a:lnTo>
                  <a:lnTo>
                    <a:pt x="2993836" y="2709333"/>
                  </a:lnTo>
                  <a:lnTo>
                    <a:pt x="0" y="2709333"/>
                  </a:lnTo>
                  <a:close/>
                </a:path>
              </a:pathLst>
            </a:custGeom>
            <a:solidFill>
              <a:srgbClr val="151210"/>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915371"/>
            <a:ext cx="4880374" cy="1595817"/>
            <a:chOff x="0" y="0"/>
            <a:chExt cx="6507166" cy="2127756"/>
          </a:xfrm>
        </p:grpSpPr>
        <p:sp>
          <p:nvSpPr>
            <p:cNvPr name="TextBox 6" id="6"/>
            <p:cNvSpPr txBox="true"/>
            <p:nvPr/>
          </p:nvSpPr>
          <p:spPr>
            <a:xfrm rot="0">
              <a:off x="0" y="85725"/>
              <a:ext cx="6507166" cy="1207135"/>
            </a:xfrm>
            <a:prstGeom prst="rect">
              <a:avLst/>
            </a:prstGeom>
          </p:spPr>
          <p:txBody>
            <a:bodyPr anchor="t" rtlCol="false" tIns="0" lIns="0" bIns="0" rIns="0">
              <a:spAutoFit/>
            </a:bodyPr>
            <a:lstStyle/>
            <a:p>
              <a:pPr algn="l" marL="0" indent="0" lvl="0">
                <a:lnSpc>
                  <a:spcPts val="6719"/>
                </a:lnSpc>
              </a:pPr>
              <a:r>
                <a:rPr lang="en-US" sz="6399">
                  <a:solidFill>
                    <a:srgbClr val="FEFEFE"/>
                  </a:solidFill>
                  <a:latin typeface="Clear Sans Bold"/>
                </a:rPr>
                <a:t>DataSet</a:t>
              </a:r>
            </a:p>
          </p:txBody>
        </p:sp>
        <p:sp>
          <p:nvSpPr>
            <p:cNvPr name="TextBox 7" id="7"/>
            <p:cNvSpPr txBox="true"/>
            <p:nvPr/>
          </p:nvSpPr>
          <p:spPr>
            <a:xfrm rot="0">
              <a:off x="0" y="1602611"/>
              <a:ext cx="6507166" cy="525145"/>
            </a:xfrm>
            <a:prstGeom prst="rect">
              <a:avLst/>
            </a:prstGeom>
          </p:spPr>
          <p:txBody>
            <a:bodyPr anchor="t" rtlCol="false" tIns="0" lIns="0" bIns="0" rIns="0">
              <a:spAutoFit/>
            </a:bodyPr>
            <a:lstStyle/>
            <a:p>
              <a:pPr algn="l" marL="0" indent="0" lvl="0">
                <a:lnSpc>
                  <a:spcPts val="3359"/>
                </a:lnSpc>
              </a:pPr>
            </a:p>
          </p:txBody>
        </p:sp>
      </p:grpSp>
      <p:graphicFrame>
        <p:nvGraphicFramePr>
          <p:cNvPr name="Table 8" id="8"/>
          <p:cNvGraphicFramePr>
            <a:graphicFrameLocks noGrp="true"/>
          </p:cNvGraphicFramePr>
          <p:nvPr/>
        </p:nvGraphicFramePr>
        <p:xfrm>
          <a:off x="7946578" y="1043708"/>
          <a:ext cx="9315623" cy="9732775"/>
        </p:xfrm>
        <a:graphic>
          <a:graphicData uri="http://schemas.openxmlformats.org/drawingml/2006/table">
            <a:tbl>
              <a:tblPr/>
              <a:tblGrid>
                <a:gridCol w="9315623"/>
              </a:tblGrid>
              <a:tr h="2733675">
                <a:tc>
                  <a:txBody>
                    <a:bodyPr anchor="t" rtlCol="false"/>
                    <a:lstStyle/>
                    <a:p>
                      <a:pPr algn="l">
                        <a:lnSpc>
                          <a:spcPts val="3639"/>
                        </a:lnSpc>
                        <a:defRPr/>
                      </a:pPr>
                      <a:r>
                        <a:rPr lang="en-US" sz="2599">
                          <a:solidFill>
                            <a:srgbClr val="FEFEFE"/>
                          </a:solidFill>
                          <a:latin typeface="Clear Sans"/>
                        </a:rPr>
                        <a:t>Network was collected by crawling Amazon website. It is based on Customers Who Bought This Item Also Bought feature of the Amazon website. If a product i is frequently co-purchased with product j, the graph contains a directed edge from i to j.</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6999100">
                <a:tc>
                  <a:txBody>
                    <a:bodyPr anchor="t" rtlCol="false"/>
                    <a:lstStyle/>
                    <a:p>
                      <a:pPr algn="l">
                        <a:lnSpc>
                          <a:spcPts val="4759"/>
                        </a:lnSpc>
                        <a:defRPr/>
                      </a:pPr>
                      <a:r>
                        <a:rPr lang="en-US" sz="3399">
                          <a:solidFill>
                            <a:srgbClr val="FEFEFE"/>
                          </a:solidFill>
                          <a:latin typeface="Clear Sans"/>
                        </a:rPr>
                        <a:t>Dataset statistics</a:t>
                      </a:r>
                      <a:endParaRPr lang="en-US" sz="1100"/>
                    </a:p>
                    <a:p>
                      <a:pPr>
                        <a:lnSpc>
                          <a:spcPts val="3499"/>
                        </a:lnSpc>
                      </a:pPr>
                      <a:r>
                        <a:rPr lang="en-US" sz="2499">
                          <a:solidFill>
                            <a:srgbClr val="FEFEFE"/>
                          </a:solidFill>
                          <a:latin typeface="Clear Sans"/>
                        </a:rPr>
                        <a:t>Nodes    403394</a:t>
                      </a:r>
                    </a:p>
                    <a:p>
                      <a:pPr>
                        <a:lnSpc>
                          <a:spcPts val="3499"/>
                        </a:lnSpc>
                      </a:pPr>
                      <a:r>
                        <a:rPr lang="en-US" sz="2499">
                          <a:solidFill>
                            <a:srgbClr val="FEFEFE"/>
                          </a:solidFill>
                          <a:latin typeface="Clear Sans"/>
                        </a:rPr>
                        <a:t>Edges     3387388</a:t>
                      </a:r>
                    </a:p>
                    <a:p>
                      <a:pPr>
                        <a:lnSpc>
                          <a:spcPts val="3499"/>
                        </a:lnSpc>
                      </a:pPr>
                      <a:r>
                        <a:rPr lang="en-US" sz="2499">
                          <a:solidFill>
                            <a:srgbClr val="FEFEFE"/>
                          </a:solidFill>
                          <a:latin typeface="Clear Sans"/>
                        </a:rPr>
                        <a:t>Nodes in largest WCC    403364 (1.000)</a:t>
                      </a:r>
                    </a:p>
                    <a:p>
                      <a:pPr>
                        <a:lnSpc>
                          <a:spcPts val="3499"/>
                        </a:lnSpc>
                      </a:pPr>
                      <a:r>
                        <a:rPr lang="en-US" sz="2499">
                          <a:solidFill>
                            <a:srgbClr val="FEFEFE"/>
                          </a:solidFill>
                          <a:latin typeface="Clear Sans"/>
                        </a:rPr>
                        <a:t>Edges in largest WCC     3387224 (1.000)</a:t>
                      </a:r>
                    </a:p>
                    <a:p>
                      <a:pPr>
                        <a:lnSpc>
                          <a:spcPts val="3499"/>
                        </a:lnSpc>
                      </a:pPr>
                      <a:r>
                        <a:rPr lang="en-US" sz="2499">
                          <a:solidFill>
                            <a:srgbClr val="FEFEFE"/>
                          </a:solidFill>
                          <a:latin typeface="Clear Sans"/>
                        </a:rPr>
                        <a:t>Nodes in largest SCC     395234 (0.980)</a:t>
                      </a:r>
                    </a:p>
                    <a:p>
                      <a:pPr>
                        <a:lnSpc>
                          <a:spcPts val="3499"/>
                        </a:lnSpc>
                      </a:pPr>
                      <a:r>
                        <a:rPr lang="en-US" sz="2499">
                          <a:solidFill>
                            <a:srgbClr val="FEFEFE"/>
                          </a:solidFill>
                          <a:latin typeface="Clear Sans"/>
                        </a:rPr>
                        <a:t>Edges in largest SCC      3301092(0.975)</a:t>
                      </a:r>
                    </a:p>
                    <a:p>
                      <a:pPr>
                        <a:lnSpc>
                          <a:spcPts val="3499"/>
                        </a:lnSpc>
                      </a:pPr>
                      <a:r>
                        <a:rPr lang="en-US" sz="2499">
                          <a:solidFill>
                            <a:srgbClr val="FEFEFE"/>
                          </a:solidFill>
                          <a:latin typeface="Clear Sans"/>
                        </a:rPr>
                        <a:t>Average clustering coefficient     0.4177</a:t>
                      </a:r>
                    </a:p>
                    <a:p>
                      <a:pPr>
                        <a:lnSpc>
                          <a:spcPts val="3499"/>
                        </a:lnSpc>
                      </a:pPr>
                      <a:r>
                        <a:rPr lang="en-US" sz="2499">
                          <a:solidFill>
                            <a:srgbClr val="FEFEFE"/>
                          </a:solidFill>
                          <a:latin typeface="Clear Sans"/>
                        </a:rPr>
                        <a:t>Number of triangles       3986507</a:t>
                      </a:r>
                    </a:p>
                    <a:p>
                      <a:pPr>
                        <a:lnSpc>
                          <a:spcPts val="3499"/>
                        </a:lnSpc>
                      </a:pPr>
                      <a:r>
                        <a:rPr lang="en-US" sz="2499">
                          <a:solidFill>
                            <a:srgbClr val="FEFEFE"/>
                          </a:solidFill>
                          <a:latin typeface="Clear Sans"/>
                        </a:rPr>
                        <a:t>Fraction of closed triangles      0.06206</a:t>
                      </a:r>
                    </a:p>
                    <a:p>
                      <a:pPr>
                        <a:lnSpc>
                          <a:spcPts val="3499"/>
                        </a:lnSpc>
                      </a:pPr>
                      <a:r>
                        <a:rPr lang="en-US" sz="2499">
                          <a:solidFill>
                            <a:srgbClr val="FEFEFE"/>
                          </a:solidFill>
                          <a:latin typeface="Clear Sans"/>
                        </a:rPr>
                        <a:t>Diameter (longest shortest path)      21</a:t>
                      </a:r>
                    </a:p>
                    <a:p>
                      <a:pPr>
                        <a:lnSpc>
                          <a:spcPts val="3499"/>
                        </a:lnSpc>
                      </a:pPr>
                      <a:r>
                        <a:rPr lang="en-US" sz="2499">
                          <a:solidFill>
                            <a:srgbClr val="FEFEFE"/>
                          </a:solidFill>
                          <a:latin typeface="Clear Sans"/>
                        </a:rPr>
                        <a:t>90-percentile effective diameter       7.6</a:t>
                      </a:r>
                    </a:p>
                    <a:p>
                      <a:pPr>
                        <a:lnSpc>
                          <a:spcPts val="3499"/>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4021410" y="4771537"/>
            <a:ext cx="3497893" cy="3845322"/>
            <a:chOff x="0" y="0"/>
            <a:chExt cx="666931" cy="733174"/>
          </a:xfrm>
        </p:grpSpPr>
        <p:sp>
          <p:nvSpPr>
            <p:cNvPr name="Freeform 3" id="3"/>
            <p:cNvSpPr/>
            <p:nvPr/>
          </p:nvSpPr>
          <p:spPr>
            <a:xfrm flipH="false" flipV="false" rot="0">
              <a:off x="0" y="0"/>
              <a:ext cx="666931" cy="733174"/>
            </a:xfrm>
            <a:custGeom>
              <a:avLst/>
              <a:gdLst/>
              <a:ahLst/>
              <a:cxnLst/>
              <a:rect r="r" b="b" t="t" l="l"/>
              <a:pathLst>
                <a:path h="733174" w="666931">
                  <a:moveTo>
                    <a:pt x="333465" y="0"/>
                  </a:moveTo>
                  <a:cubicBezTo>
                    <a:pt x="149298" y="0"/>
                    <a:pt x="0" y="164127"/>
                    <a:pt x="0" y="366587"/>
                  </a:cubicBezTo>
                  <a:cubicBezTo>
                    <a:pt x="0" y="569047"/>
                    <a:pt x="149298" y="733174"/>
                    <a:pt x="333465" y="733174"/>
                  </a:cubicBezTo>
                  <a:cubicBezTo>
                    <a:pt x="517633" y="733174"/>
                    <a:pt x="666931" y="569047"/>
                    <a:pt x="666931" y="366587"/>
                  </a:cubicBezTo>
                  <a:cubicBezTo>
                    <a:pt x="666931" y="164127"/>
                    <a:pt x="517633" y="0"/>
                    <a:pt x="333465" y="0"/>
                  </a:cubicBezTo>
                  <a:close/>
                </a:path>
              </a:pathLst>
            </a:custGeom>
            <a:solidFill>
              <a:srgbClr val="465E89"/>
            </a:solidFill>
          </p:spPr>
        </p:sp>
        <p:sp>
          <p:nvSpPr>
            <p:cNvPr name="TextBox 4" id="4"/>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2</a:t>
              </a:r>
            </a:p>
            <a:p>
              <a:pPr algn="ctr">
                <a:lnSpc>
                  <a:spcPts val="3299"/>
                </a:lnSpc>
              </a:pPr>
              <a:r>
                <a:rPr lang="en-US" sz="2199">
                  <a:solidFill>
                    <a:srgbClr val="FFFFFF"/>
                  </a:solidFill>
                  <a:latin typeface="Aileron Bold"/>
                </a:rPr>
                <a:t>construct the graph</a:t>
              </a:r>
            </a:p>
          </p:txBody>
        </p:sp>
      </p:grpSp>
      <p:grpSp>
        <p:nvGrpSpPr>
          <p:cNvPr name="Group 5" id="5"/>
          <p:cNvGrpSpPr/>
          <p:nvPr/>
        </p:nvGrpSpPr>
        <p:grpSpPr>
          <a:xfrm rot="0">
            <a:off x="637060" y="4771537"/>
            <a:ext cx="3384350" cy="3429000"/>
            <a:chOff x="0" y="0"/>
            <a:chExt cx="801972" cy="812553"/>
          </a:xfrm>
        </p:grpSpPr>
        <p:sp>
          <p:nvSpPr>
            <p:cNvPr name="Freeform 6" id="6"/>
            <p:cNvSpPr/>
            <p:nvPr/>
          </p:nvSpPr>
          <p:spPr>
            <a:xfrm flipH="false" flipV="false" rot="0">
              <a:off x="0" y="0"/>
              <a:ext cx="801972" cy="812553"/>
            </a:xfrm>
            <a:custGeom>
              <a:avLst/>
              <a:gdLst/>
              <a:ahLst/>
              <a:cxnLst/>
              <a:rect r="r" b="b" t="t" l="l"/>
              <a:pathLst>
                <a:path h="812553" w="801972">
                  <a:moveTo>
                    <a:pt x="400986" y="0"/>
                  </a:moveTo>
                  <a:cubicBezTo>
                    <a:pt x="179528" y="0"/>
                    <a:pt x="0" y="181896"/>
                    <a:pt x="0" y="406276"/>
                  </a:cubicBezTo>
                  <a:cubicBezTo>
                    <a:pt x="0" y="630657"/>
                    <a:pt x="179528" y="812553"/>
                    <a:pt x="400986" y="812553"/>
                  </a:cubicBezTo>
                  <a:cubicBezTo>
                    <a:pt x="622445" y="812553"/>
                    <a:pt x="801972" y="630657"/>
                    <a:pt x="801972" y="406276"/>
                  </a:cubicBezTo>
                  <a:cubicBezTo>
                    <a:pt x="801972" y="181896"/>
                    <a:pt x="622445" y="0"/>
                    <a:pt x="400986" y="0"/>
                  </a:cubicBezTo>
                  <a:close/>
                </a:path>
              </a:pathLst>
            </a:custGeom>
            <a:solidFill>
              <a:srgbClr val="13538A"/>
            </a:solidFill>
          </p:spPr>
        </p:sp>
        <p:sp>
          <p:nvSpPr>
            <p:cNvPr name="TextBox 7" id="7"/>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1</a:t>
              </a:r>
            </a:p>
            <a:p>
              <a:pPr algn="ctr">
                <a:lnSpc>
                  <a:spcPts val="3299"/>
                </a:lnSpc>
              </a:pPr>
              <a:r>
                <a:rPr lang="en-US" sz="2199">
                  <a:solidFill>
                    <a:srgbClr val="FFFFFF"/>
                  </a:solidFill>
                  <a:latin typeface="Aileron Bold"/>
                </a:rPr>
                <a:t>Load the Graph</a:t>
              </a:r>
            </a:p>
          </p:txBody>
        </p:sp>
      </p:grpSp>
      <p:grpSp>
        <p:nvGrpSpPr>
          <p:cNvPr name="Group 8" id="8"/>
          <p:cNvGrpSpPr/>
          <p:nvPr/>
        </p:nvGrpSpPr>
        <p:grpSpPr>
          <a:xfrm rot="0">
            <a:off x="12022435" y="4653931"/>
            <a:ext cx="3566422" cy="3664212"/>
            <a:chOff x="0" y="0"/>
            <a:chExt cx="679997" cy="698642"/>
          </a:xfrm>
        </p:grpSpPr>
        <p:sp>
          <p:nvSpPr>
            <p:cNvPr name="Freeform 9" id="9"/>
            <p:cNvSpPr/>
            <p:nvPr/>
          </p:nvSpPr>
          <p:spPr>
            <a:xfrm flipH="false" flipV="false" rot="0">
              <a:off x="0" y="0"/>
              <a:ext cx="679997" cy="698642"/>
            </a:xfrm>
            <a:custGeom>
              <a:avLst/>
              <a:gdLst/>
              <a:ahLst/>
              <a:cxnLst/>
              <a:rect r="r" b="b" t="t" l="l"/>
              <a:pathLst>
                <a:path h="698642" w="679997">
                  <a:moveTo>
                    <a:pt x="339999" y="0"/>
                  </a:moveTo>
                  <a:cubicBezTo>
                    <a:pt x="152223" y="0"/>
                    <a:pt x="0" y="156396"/>
                    <a:pt x="0" y="349321"/>
                  </a:cubicBezTo>
                  <a:cubicBezTo>
                    <a:pt x="0" y="542246"/>
                    <a:pt x="152223" y="698642"/>
                    <a:pt x="339999" y="698642"/>
                  </a:cubicBezTo>
                  <a:cubicBezTo>
                    <a:pt x="527775" y="698642"/>
                    <a:pt x="679997" y="542246"/>
                    <a:pt x="679997" y="349321"/>
                  </a:cubicBezTo>
                  <a:cubicBezTo>
                    <a:pt x="679997" y="156396"/>
                    <a:pt x="527775" y="0"/>
                    <a:pt x="339999" y="0"/>
                  </a:cubicBezTo>
                  <a:close/>
                </a:path>
              </a:pathLst>
            </a:custGeom>
            <a:solidFill>
              <a:srgbClr val="A08AAD"/>
            </a:solidFill>
          </p:spPr>
        </p:sp>
        <p:sp>
          <p:nvSpPr>
            <p:cNvPr name="TextBox 10" id="10"/>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4</a:t>
              </a:r>
            </a:p>
            <a:p>
              <a:pPr algn="ctr">
                <a:lnSpc>
                  <a:spcPts val="3299"/>
                </a:lnSpc>
              </a:pPr>
              <a:r>
                <a:rPr lang="en-US" sz="2199">
                  <a:solidFill>
                    <a:srgbClr val="FFFFFF"/>
                  </a:solidFill>
                  <a:latin typeface="Aileron Bold"/>
                </a:rPr>
                <a:t>Extract Component IDs</a:t>
              </a:r>
            </a:p>
          </p:txBody>
        </p:sp>
      </p:grpSp>
      <p:grpSp>
        <p:nvGrpSpPr>
          <p:cNvPr name="Group 11" id="11"/>
          <p:cNvGrpSpPr/>
          <p:nvPr/>
        </p:nvGrpSpPr>
        <p:grpSpPr>
          <a:xfrm rot="0">
            <a:off x="7519302" y="4793838"/>
            <a:ext cx="4503133" cy="3827441"/>
            <a:chOff x="0" y="0"/>
            <a:chExt cx="1067084" cy="906969"/>
          </a:xfrm>
        </p:grpSpPr>
        <p:sp>
          <p:nvSpPr>
            <p:cNvPr name="Freeform 12" id="12"/>
            <p:cNvSpPr/>
            <p:nvPr/>
          </p:nvSpPr>
          <p:spPr>
            <a:xfrm flipH="false" flipV="false" rot="0">
              <a:off x="0" y="0"/>
              <a:ext cx="1067084" cy="906969"/>
            </a:xfrm>
            <a:custGeom>
              <a:avLst/>
              <a:gdLst/>
              <a:ahLst/>
              <a:cxnLst/>
              <a:rect r="r" b="b" t="t" l="l"/>
              <a:pathLst>
                <a:path h="906969" w="1067084">
                  <a:moveTo>
                    <a:pt x="533542" y="0"/>
                  </a:moveTo>
                  <a:cubicBezTo>
                    <a:pt x="238875" y="0"/>
                    <a:pt x="0" y="203032"/>
                    <a:pt x="0" y="453485"/>
                  </a:cubicBezTo>
                  <a:cubicBezTo>
                    <a:pt x="0" y="703937"/>
                    <a:pt x="238875" y="906969"/>
                    <a:pt x="533542" y="906969"/>
                  </a:cubicBezTo>
                  <a:cubicBezTo>
                    <a:pt x="828209" y="906969"/>
                    <a:pt x="1067084" y="703937"/>
                    <a:pt x="1067084" y="453485"/>
                  </a:cubicBezTo>
                  <a:cubicBezTo>
                    <a:pt x="1067084" y="203032"/>
                    <a:pt x="828209" y="0"/>
                    <a:pt x="533542" y="0"/>
                  </a:cubicBezTo>
                  <a:close/>
                </a:path>
              </a:pathLst>
            </a:custGeom>
            <a:solidFill>
              <a:srgbClr val="9777B6"/>
            </a:solidFill>
          </p:spPr>
        </p:sp>
        <p:sp>
          <p:nvSpPr>
            <p:cNvPr name="TextBox 13" id="13"/>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3</a:t>
              </a:r>
            </a:p>
            <a:p>
              <a:pPr algn="ctr">
                <a:lnSpc>
                  <a:spcPts val="3299"/>
                </a:lnSpc>
              </a:pPr>
              <a:r>
                <a:rPr lang="en-US" sz="2199">
                  <a:solidFill>
                    <a:srgbClr val="FFFFFF"/>
                  </a:solidFill>
                  <a:latin typeface="Aileron Bold"/>
                </a:rPr>
                <a:t>Run the connected component algorithm</a:t>
              </a:r>
            </a:p>
          </p:txBody>
        </p:sp>
      </p:grpSp>
      <p:sp>
        <p:nvSpPr>
          <p:cNvPr name="Freeform 14" id="14"/>
          <p:cNvSpPr/>
          <p:nvPr/>
        </p:nvSpPr>
        <p:spPr>
          <a:xfrm flipH="false" flipV="false" rot="0">
            <a:off x="6769472" y="5410371"/>
            <a:ext cx="1499661" cy="382414"/>
          </a:xfrm>
          <a:custGeom>
            <a:avLst/>
            <a:gdLst/>
            <a:ahLst/>
            <a:cxnLst/>
            <a:rect r="r" b="b" t="t" l="l"/>
            <a:pathLst>
              <a:path h="382414" w="1499661">
                <a:moveTo>
                  <a:pt x="0" y="0"/>
                </a:moveTo>
                <a:lnTo>
                  <a:pt x="1499661" y="0"/>
                </a:lnTo>
                <a:lnTo>
                  <a:pt x="1499661" y="382413"/>
                </a:lnTo>
                <a:lnTo>
                  <a:pt x="0" y="382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879452">
            <a:off x="11390843" y="7141009"/>
            <a:ext cx="1263184" cy="631592"/>
          </a:xfrm>
          <a:custGeom>
            <a:avLst/>
            <a:gdLst/>
            <a:ahLst/>
            <a:cxnLst/>
            <a:rect r="r" b="b" t="t" l="l"/>
            <a:pathLst>
              <a:path h="631592" w="1263184">
                <a:moveTo>
                  <a:pt x="0" y="0"/>
                </a:moveTo>
                <a:lnTo>
                  <a:pt x="1263184" y="0"/>
                </a:lnTo>
                <a:lnTo>
                  <a:pt x="1263184" y="631592"/>
                </a:lnTo>
                <a:lnTo>
                  <a:pt x="0" y="63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2901269" y="1225161"/>
            <a:ext cx="12485462" cy="1385832"/>
            <a:chOff x="0" y="0"/>
            <a:chExt cx="16647282" cy="1847776"/>
          </a:xfrm>
        </p:grpSpPr>
        <p:sp>
          <p:nvSpPr>
            <p:cNvPr name="TextBox 17" id="17"/>
            <p:cNvSpPr txBox="true"/>
            <p:nvPr/>
          </p:nvSpPr>
          <p:spPr>
            <a:xfrm rot="0">
              <a:off x="0" y="-57150"/>
              <a:ext cx="16647282"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ALGORITHM</a:t>
              </a:r>
            </a:p>
          </p:txBody>
        </p:sp>
        <p:sp>
          <p:nvSpPr>
            <p:cNvPr name="TextBox 18" id="18"/>
            <p:cNvSpPr txBox="true"/>
            <p:nvPr/>
          </p:nvSpPr>
          <p:spPr>
            <a:xfrm rot="0">
              <a:off x="0" y="1269079"/>
              <a:ext cx="16647282"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rPr>
                <a:t>Steps</a:t>
              </a:r>
            </a:p>
          </p:txBody>
        </p:sp>
      </p:grpSp>
      <p:sp>
        <p:nvSpPr>
          <p:cNvPr name="Freeform 19" id="19"/>
          <p:cNvSpPr/>
          <p:nvPr/>
        </p:nvSpPr>
        <p:spPr>
          <a:xfrm flipH="false" flipV="false" rot="-879452">
            <a:off x="2698871" y="7141009"/>
            <a:ext cx="1263184" cy="631592"/>
          </a:xfrm>
          <a:custGeom>
            <a:avLst/>
            <a:gdLst/>
            <a:ahLst/>
            <a:cxnLst/>
            <a:rect r="r" b="b" t="t" l="l"/>
            <a:pathLst>
              <a:path h="631592" w="1263184">
                <a:moveTo>
                  <a:pt x="0" y="0"/>
                </a:moveTo>
                <a:lnTo>
                  <a:pt x="1263184" y="0"/>
                </a:lnTo>
                <a:lnTo>
                  <a:pt x="1263184" y="631592"/>
                </a:lnTo>
                <a:lnTo>
                  <a:pt x="0" y="63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8717669" y="3298279"/>
            <a:ext cx="3904358" cy="4207541"/>
            <a:chOff x="0" y="0"/>
            <a:chExt cx="744430" cy="802237"/>
          </a:xfrm>
        </p:grpSpPr>
        <p:sp>
          <p:nvSpPr>
            <p:cNvPr name="Freeform 3" id="3"/>
            <p:cNvSpPr/>
            <p:nvPr/>
          </p:nvSpPr>
          <p:spPr>
            <a:xfrm flipH="false" flipV="false" rot="0">
              <a:off x="0" y="0"/>
              <a:ext cx="744430" cy="802237"/>
            </a:xfrm>
            <a:custGeom>
              <a:avLst/>
              <a:gdLst/>
              <a:ahLst/>
              <a:cxnLst/>
              <a:rect r="r" b="b" t="t" l="l"/>
              <a:pathLst>
                <a:path h="802237" w="744430">
                  <a:moveTo>
                    <a:pt x="372215" y="0"/>
                  </a:moveTo>
                  <a:cubicBezTo>
                    <a:pt x="166646" y="0"/>
                    <a:pt x="0" y="179587"/>
                    <a:pt x="0" y="401119"/>
                  </a:cubicBezTo>
                  <a:cubicBezTo>
                    <a:pt x="0" y="622650"/>
                    <a:pt x="166646" y="802237"/>
                    <a:pt x="372215" y="802237"/>
                  </a:cubicBezTo>
                  <a:cubicBezTo>
                    <a:pt x="577784" y="802237"/>
                    <a:pt x="744430" y="622650"/>
                    <a:pt x="744430" y="401119"/>
                  </a:cubicBezTo>
                  <a:cubicBezTo>
                    <a:pt x="744430" y="179587"/>
                    <a:pt x="577784" y="0"/>
                    <a:pt x="372215" y="0"/>
                  </a:cubicBezTo>
                  <a:close/>
                </a:path>
              </a:pathLst>
            </a:custGeom>
            <a:solidFill>
              <a:srgbClr val="465E89"/>
            </a:solidFill>
          </p:spPr>
        </p:sp>
        <p:sp>
          <p:nvSpPr>
            <p:cNvPr name="TextBox 4" id="4"/>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7</a:t>
              </a:r>
            </a:p>
            <a:p>
              <a:pPr algn="ctr">
                <a:lnSpc>
                  <a:spcPts val="3299"/>
                </a:lnSpc>
              </a:pPr>
              <a:r>
                <a:rPr lang="en-US" sz="2199">
                  <a:solidFill>
                    <a:srgbClr val="FFFFFF"/>
                  </a:solidFill>
                  <a:latin typeface="Aileron Bold"/>
                </a:rPr>
                <a:t>Print or Analyze the Results</a:t>
              </a:r>
            </a:p>
          </p:txBody>
        </p:sp>
      </p:grpSp>
      <p:grpSp>
        <p:nvGrpSpPr>
          <p:cNvPr name="Group 5" id="5"/>
          <p:cNvGrpSpPr/>
          <p:nvPr/>
        </p:nvGrpSpPr>
        <p:grpSpPr>
          <a:xfrm rot="0">
            <a:off x="5437702" y="3868659"/>
            <a:ext cx="3533521" cy="3637161"/>
            <a:chOff x="0" y="0"/>
            <a:chExt cx="837320" cy="861879"/>
          </a:xfrm>
        </p:grpSpPr>
        <p:sp>
          <p:nvSpPr>
            <p:cNvPr name="Freeform 6" id="6"/>
            <p:cNvSpPr/>
            <p:nvPr/>
          </p:nvSpPr>
          <p:spPr>
            <a:xfrm flipH="false" flipV="false" rot="0">
              <a:off x="0" y="0"/>
              <a:ext cx="837320" cy="861879"/>
            </a:xfrm>
            <a:custGeom>
              <a:avLst/>
              <a:gdLst/>
              <a:ahLst/>
              <a:cxnLst/>
              <a:rect r="r" b="b" t="t" l="l"/>
              <a:pathLst>
                <a:path h="861879" w="837320">
                  <a:moveTo>
                    <a:pt x="418660" y="0"/>
                  </a:moveTo>
                  <a:cubicBezTo>
                    <a:pt x="187441" y="0"/>
                    <a:pt x="0" y="192938"/>
                    <a:pt x="0" y="430940"/>
                  </a:cubicBezTo>
                  <a:cubicBezTo>
                    <a:pt x="0" y="668941"/>
                    <a:pt x="187441" y="861879"/>
                    <a:pt x="418660" y="861879"/>
                  </a:cubicBezTo>
                  <a:cubicBezTo>
                    <a:pt x="649880" y="861879"/>
                    <a:pt x="837320" y="668941"/>
                    <a:pt x="837320" y="430940"/>
                  </a:cubicBezTo>
                  <a:cubicBezTo>
                    <a:pt x="837320" y="192938"/>
                    <a:pt x="649880" y="0"/>
                    <a:pt x="418660" y="0"/>
                  </a:cubicBezTo>
                  <a:close/>
                </a:path>
              </a:pathLst>
            </a:custGeom>
            <a:solidFill>
              <a:srgbClr val="13538A"/>
            </a:solidFill>
          </p:spPr>
        </p:sp>
        <p:sp>
          <p:nvSpPr>
            <p:cNvPr name="TextBox 7" id="7"/>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6</a:t>
              </a:r>
            </a:p>
            <a:p>
              <a:pPr algn="ctr">
                <a:lnSpc>
                  <a:spcPts val="3299"/>
                </a:lnSpc>
              </a:pPr>
              <a:r>
                <a:rPr lang="en-US" sz="2199">
                  <a:solidFill>
                    <a:srgbClr val="FFFFFF"/>
                  </a:solidFill>
                  <a:latin typeface="Aileron Bold"/>
                </a:rPr>
                <a:t>Sort Component </a:t>
              </a:r>
            </a:p>
          </p:txBody>
        </p:sp>
      </p:grpSp>
      <p:grpSp>
        <p:nvGrpSpPr>
          <p:cNvPr name="Group 8" id="8"/>
          <p:cNvGrpSpPr/>
          <p:nvPr/>
        </p:nvGrpSpPr>
        <p:grpSpPr>
          <a:xfrm rot="0">
            <a:off x="12622027" y="3492914"/>
            <a:ext cx="3538306" cy="3818271"/>
            <a:chOff x="0" y="0"/>
            <a:chExt cx="838454" cy="904796"/>
          </a:xfrm>
        </p:grpSpPr>
        <p:sp>
          <p:nvSpPr>
            <p:cNvPr name="Freeform 9" id="9"/>
            <p:cNvSpPr/>
            <p:nvPr/>
          </p:nvSpPr>
          <p:spPr>
            <a:xfrm flipH="false" flipV="false" rot="0">
              <a:off x="0" y="0"/>
              <a:ext cx="838454" cy="904796"/>
            </a:xfrm>
            <a:custGeom>
              <a:avLst/>
              <a:gdLst/>
              <a:ahLst/>
              <a:cxnLst/>
              <a:rect r="r" b="b" t="t" l="l"/>
              <a:pathLst>
                <a:path h="904796" w="838454">
                  <a:moveTo>
                    <a:pt x="419227" y="0"/>
                  </a:moveTo>
                  <a:cubicBezTo>
                    <a:pt x="187694" y="0"/>
                    <a:pt x="0" y="202546"/>
                    <a:pt x="0" y="452398"/>
                  </a:cubicBezTo>
                  <a:cubicBezTo>
                    <a:pt x="0" y="702251"/>
                    <a:pt x="187694" y="904796"/>
                    <a:pt x="419227" y="904796"/>
                  </a:cubicBezTo>
                  <a:cubicBezTo>
                    <a:pt x="650760" y="904796"/>
                    <a:pt x="838454" y="702251"/>
                    <a:pt x="838454" y="452398"/>
                  </a:cubicBezTo>
                  <a:cubicBezTo>
                    <a:pt x="838454" y="202546"/>
                    <a:pt x="650760" y="0"/>
                    <a:pt x="419227" y="0"/>
                  </a:cubicBezTo>
                  <a:close/>
                </a:path>
              </a:pathLst>
            </a:custGeom>
            <a:solidFill>
              <a:srgbClr val="9777B6"/>
            </a:solidFill>
          </p:spPr>
        </p:sp>
        <p:sp>
          <p:nvSpPr>
            <p:cNvPr name="TextBox 10" id="10"/>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8</a:t>
              </a:r>
            </a:p>
            <a:p>
              <a:pPr algn="ctr">
                <a:lnSpc>
                  <a:spcPts val="3299"/>
                </a:lnSpc>
              </a:pPr>
              <a:r>
                <a:rPr lang="en-US" sz="2199">
                  <a:solidFill>
                    <a:srgbClr val="FFFFFF"/>
                  </a:solidFill>
                  <a:latin typeface="Aileron Bold"/>
                </a:rPr>
                <a:t>Stop the Spark Context</a:t>
              </a:r>
            </a:p>
          </p:txBody>
        </p:sp>
      </p:grpSp>
      <p:sp>
        <p:nvSpPr>
          <p:cNvPr name="Freeform 11" id="11"/>
          <p:cNvSpPr/>
          <p:nvPr/>
        </p:nvSpPr>
        <p:spPr>
          <a:xfrm flipH="false" flipV="false" rot="0">
            <a:off x="11872196" y="4145314"/>
            <a:ext cx="1499661" cy="382414"/>
          </a:xfrm>
          <a:custGeom>
            <a:avLst/>
            <a:gdLst/>
            <a:ahLst/>
            <a:cxnLst/>
            <a:rect r="r" b="b" t="t" l="l"/>
            <a:pathLst>
              <a:path h="382414" w="1499661">
                <a:moveTo>
                  <a:pt x="0" y="0"/>
                </a:moveTo>
                <a:lnTo>
                  <a:pt x="1499662" y="0"/>
                </a:lnTo>
                <a:lnTo>
                  <a:pt x="1499662" y="382413"/>
                </a:lnTo>
                <a:lnTo>
                  <a:pt x="0" y="3824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879452">
            <a:off x="8477515" y="6217580"/>
            <a:ext cx="1263184" cy="631592"/>
          </a:xfrm>
          <a:custGeom>
            <a:avLst/>
            <a:gdLst/>
            <a:ahLst/>
            <a:cxnLst/>
            <a:rect r="r" b="b" t="t" l="l"/>
            <a:pathLst>
              <a:path h="631592" w="1263184">
                <a:moveTo>
                  <a:pt x="0" y="0"/>
                </a:moveTo>
                <a:lnTo>
                  <a:pt x="1263184" y="0"/>
                </a:lnTo>
                <a:lnTo>
                  <a:pt x="1263184" y="631592"/>
                </a:lnTo>
                <a:lnTo>
                  <a:pt x="0" y="631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901269" y="1225161"/>
            <a:ext cx="12485462" cy="1385832"/>
            <a:chOff x="0" y="0"/>
            <a:chExt cx="16647282" cy="1847776"/>
          </a:xfrm>
        </p:grpSpPr>
        <p:sp>
          <p:nvSpPr>
            <p:cNvPr name="TextBox 14" id="14"/>
            <p:cNvSpPr txBox="true"/>
            <p:nvPr/>
          </p:nvSpPr>
          <p:spPr>
            <a:xfrm rot="0">
              <a:off x="0" y="-57150"/>
              <a:ext cx="16647282" cy="1194223"/>
            </a:xfrm>
            <a:prstGeom prst="rect">
              <a:avLst/>
            </a:prstGeom>
          </p:spPr>
          <p:txBody>
            <a:bodyPr anchor="t" rtlCol="false" tIns="0" lIns="0" bIns="0" rIns="0">
              <a:spAutoFit/>
            </a:bodyPr>
            <a:lstStyle/>
            <a:p>
              <a:pPr algn="ctr">
                <a:lnSpc>
                  <a:spcPts val="7280"/>
                </a:lnSpc>
              </a:pPr>
              <a:r>
                <a:rPr lang="en-US" sz="5600" spc="168">
                  <a:solidFill>
                    <a:srgbClr val="9777B6"/>
                  </a:solidFill>
                  <a:latin typeface="Aileron Heavy"/>
                </a:rPr>
                <a:t>ALGORITHM</a:t>
              </a:r>
            </a:p>
          </p:txBody>
        </p:sp>
        <p:sp>
          <p:nvSpPr>
            <p:cNvPr name="TextBox 15" id="15"/>
            <p:cNvSpPr txBox="true"/>
            <p:nvPr/>
          </p:nvSpPr>
          <p:spPr>
            <a:xfrm rot="0">
              <a:off x="0" y="1269079"/>
              <a:ext cx="16647282"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rPr>
                <a:t>Steps</a:t>
              </a:r>
            </a:p>
          </p:txBody>
        </p:sp>
      </p:grpSp>
      <p:grpSp>
        <p:nvGrpSpPr>
          <p:cNvPr name="Group 16" id="16"/>
          <p:cNvGrpSpPr/>
          <p:nvPr/>
        </p:nvGrpSpPr>
        <p:grpSpPr>
          <a:xfrm rot="0">
            <a:off x="1028700" y="3868659"/>
            <a:ext cx="4567488" cy="3845322"/>
            <a:chOff x="0" y="0"/>
            <a:chExt cx="1082334" cy="911206"/>
          </a:xfrm>
        </p:grpSpPr>
        <p:sp>
          <p:nvSpPr>
            <p:cNvPr name="Freeform 17" id="17"/>
            <p:cNvSpPr/>
            <p:nvPr/>
          </p:nvSpPr>
          <p:spPr>
            <a:xfrm flipH="false" flipV="false" rot="0">
              <a:off x="0" y="0"/>
              <a:ext cx="1082334" cy="911206"/>
            </a:xfrm>
            <a:custGeom>
              <a:avLst/>
              <a:gdLst/>
              <a:ahLst/>
              <a:cxnLst/>
              <a:rect r="r" b="b" t="t" l="l"/>
              <a:pathLst>
                <a:path h="911206" w="1082334">
                  <a:moveTo>
                    <a:pt x="541167" y="0"/>
                  </a:moveTo>
                  <a:cubicBezTo>
                    <a:pt x="242289" y="0"/>
                    <a:pt x="0" y="203980"/>
                    <a:pt x="0" y="455603"/>
                  </a:cubicBezTo>
                  <a:cubicBezTo>
                    <a:pt x="0" y="707226"/>
                    <a:pt x="242289" y="911206"/>
                    <a:pt x="541167" y="911206"/>
                  </a:cubicBezTo>
                  <a:cubicBezTo>
                    <a:pt x="840046" y="911206"/>
                    <a:pt x="1082334" y="707226"/>
                    <a:pt x="1082334" y="455603"/>
                  </a:cubicBezTo>
                  <a:cubicBezTo>
                    <a:pt x="1082334" y="203980"/>
                    <a:pt x="840046" y="0"/>
                    <a:pt x="541167" y="0"/>
                  </a:cubicBezTo>
                  <a:close/>
                </a:path>
              </a:pathLst>
            </a:custGeom>
            <a:solidFill>
              <a:srgbClr val="C2B3CF"/>
            </a:solidFill>
          </p:spPr>
        </p:sp>
        <p:sp>
          <p:nvSpPr>
            <p:cNvPr name="TextBox 18" id="18"/>
            <p:cNvSpPr txBox="true"/>
            <p:nvPr/>
          </p:nvSpPr>
          <p:spPr>
            <a:xfrm>
              <a:off x="76200" y="-38100"/>
              <a:ext cx="660400" cy="774700"/>
            </a:xfrm>
            <a:prstGeom prst="rect">
              <a:avLst/>
            </a:prstGeom>
          </p:spPr>
          <p:txBody>
            <a:bodyPr anchor="ctr" rtlCol="false" tIns="50800" lIns="50800" bIns="50800" rIns="50800"/>
            <a:lstStyle/>
            <a:p>
              <a:pPr algn="ctr">
                <a:lnSpc>
                  <a:spcPts val="5400"/>
                </a:lnSpc>
              </a:pPr>
              <a:r>
                <a:rPr lang="en-US" sz="3600">
                  <a:solidFill>
                    <a:srgbClr val="FFFFFF"/>
                  </a:solidFill>
                  <a:latin typeface="Aileron Bold"/>
                </a:rPr>
                <a:t>5</a:t>
              </a:r>
            </a:p>
            <a:p>
              <a:pPr algn="ctr">
                <a:lnSpc>
                  <a:spcPts val="3299"/>
                </a:lnSpc>
              </a:pPr>
              <a:r>
                <a:rPr lang="en-US" sz="2199">
                  <a:solidFill>
                    <a:srgbClr val="FFFFFF"/>
                  </a:solidFill>
                  <a:latin typeface="Aileron Bold"/>
                </a:rPr>
                <a:t>Calculate Component Size</a:t>
              </a:r>
            </a:p>
          </p:txBody>
        </p:sp>
      </p:grpSp>
      <p:sp>
        <p:nvSpPr>
          <p:cNvPr name="Freeform 19" id="19"/>
          <p:cNvSpPr/>
          <p:nvPr/>
        </p:nvSpPr>
        <p:spPr>
          <a:xfrm flipH="false" flipV="false" rot="0">
            <a:off x="4687871" y="4336520"/>
            <a:ext cx="1499661" cy="382414"/>
          </a:xfrm>
          <a:custGeom>
            <a:avLst/>
            <a:gdLst/>
            <a:ahLst/>
            <a:cxnLst/>
            <a:rect r="r" b="b" t="t" l="l"/>
            <a:pathLst>
              <a:path h="382414" w="1499661">
                <a:moveTo>
                  <a:pt x="0" y="0"/>
                </a:moveTo>
                <a:lnTo>
                  <a:pt x="1499662" y="0"/>
                </a:lnTo>
                <a:lnTo>
                  <a:pt x="1499662" y="382414"/>
                </a:lnTo>
                <a:lnTo>
                  <a:pt x="0" y="382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3713319" y="746320"/>
            <a:ext cx="3748596" cy="8794359"/>
          </a:xfrm>
          <a:custGeom>
            <a:avLst/>
            <a:gdLst/>
            <a:ahLst/>
            <a:cxnLst/>
            <a:rect r="r" b="b" t="t" l="l"/>
            <a:pathLst>
              <a:path h="8794359" w="3748596">
                <a:moveTo>
                  <a:pt x="0" y="0"/>
                </a:moveTo>
                <a:lnTo>
                  <a:pt x="3748596" y="0"/>
                </a:lnTo>
                <a:lnTo>
                  <a:pt x="3748596" y="8794360"/>
                </a:lnTo>
                <a:lnTo>
                  <a:pt x="0" y="8794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26341" y="746320"/>
            <a:ext cx="5552921" cy="7821015"/>
          </a:xfrm>
          <a:custGeom>
            <a:avLst/>
            <a:gdLst/>
            <a:ahLst/>
            <a:cxnLst/>
            <a:rect r="r" b="b" t="t" l="l"/>
            <a:pathLst>
              <a:path h="7821015" w="5552921">
                <a:moveTo>
                  <a:pt x="0" y="0"/>
                </a:moveTo>
                <a:lnTo>
                  <a:pt x="5552921" y="0"/>
                </a:lnTo>
                <a:lnTo>
                  <a:pt x="5552921" y="7821015"/>
                </a:lnTo>
                <a:lnTo>
                  <a:pt x="0" y="7821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30645" y="2461082"/>
            <a:ext cx="7657367" cy="5364836"/>
          </a:xfrm>
          <a:custGeom>
            <a:avLst/>
            <a:gdLst/>
            <a:ahLst/>
            <a:cxnLst/>
            <a:rect r="r" b="b" t="t" l="l"/>
            <a:pathLst>
              <a:path h="5364836" w="7657367">
                <a:moveTo>
                  <a:pt x="0" y="0"/>
                </a:moveTo>
                <a:lnTo>
                  <a:pt x="7657367" y="0"/>
                </a:lnTo>
                <a:lnTo>
                  <a:pt x="7657367" y="5364836"/>
                </a:lnTo>
                <a:lnTo>
                  <a:pt x="0" y="5364836"/>
                </a:lnTo>
                <a:lnTo>
                  <a:pt x="0" y="0"/>
                </a:lnTo>
                <a:close/>
              </a:path>
            </a:pathLst>
          </a:custGeom>
          <a:blipFill>
            <a:blip r:embed="rId6"/>
            <a:stretch>
              <a:fillRect l="0" t="0" r="0" b="0"/>
            </a:stretch>
          </a:blipFill>
        </p:spPr>
      </p:sp>
      <p:sp>
        <p:nvSpPr>
          <p:cNvPr name="TextBox 5" id="5"/>
          <p:cNvSpPr txBox="true"/>
          <p:nvPr/>
        </p:nvSpPr>
        <p:spPr>
          <a:xfrm rot="0">
            <a:off x="8653237" y="1390934"/>
            <a:ext cx="2685564" cy="982405"/>
          </a:xfrm>
          <a:prstGeom prst="rect">
            <a:avLst/>
          </a:prstGeom>
        </p:spPr>
        <p:txBody>
          <a:bodyPr anchor="t" rtlCol="false" tIns="0" lIns="0" bIns="0" rIns="0">
            <a:spAutoFit/>
          </a:bodyPr>
          <a:lstStyle/>
          <a:p>
            <a:pPr algn="ctr">
              <a:lnSpc>
                <a:spcPts val="7981"/>
              </a:lnSpc>
            </a:pPr>
            <a:r>
              <a:rPr lang="en-US" sz="5700">
                <a:solidFill>
                  <a:srgbClr val="151210"/>
                </a:solidFill>
                <a:latin typeface="Canva Sans Bold"/>
              </a:rPr>
              <a:t>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329164">
            <a:off x="8515565" y="-2940278"/>
            <a:ext cx="18971917" cy="17833602"/>
          </a:xfrm>
          <a:custGeom>
            <a:avLst/>
            <a:gdLst/>
            <a:ahLst/>
            <a:cxnLst/>
            <a:rect r="r" b="b" t="t" l="l"/>
            <a:pathLst>
              <a:path h="17833602" w="18971917">
                <a:moveTo>
                  <a:pt x="0" y="0"/>
                </a:moveTo>
                <a:lnTo>
                  <a:pt x="18971916" y="0"/>
                </a:lnTo>
                <a:lnTo>
                  <a:pt x="18971916" y="17833601"/>
                </a:lnTo>
                <a:lnTo>
                  <a:pt x="0" y="17833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20906" y="1215777"/>
            <a:ext cx="8065405" cy="1049655"/>
          </a:xfrm>
          <a:prstGeom prst="rect">
            <a:avLst/>
          </a:prstGeom>
        </p:spPr>
        <p:txBody>
          <a:bodyPr anchor="t" rtlCol="false" tIns="0" lIns="0" bIns="0" rIns="0">
            <a:spAutoFit/>
          </a:bodyPr>
          <a:lstStyle/>
          <a:p>
            <a:pPr>
              <a:lnSpc>
                <a:spcPts val="7979"/>
              </a:lnSpc>
            </a:pPr>
            <a:r>
              <a:rPr lang="en-US" sz="7599">
                <a:solidFill>
                  <a:srgbClr val="FEFEFE"/>
                </a:solidFill>
                <a:latin typeface="Alice Italics"/>
              </a:rPr>
              <a:t>Conclusion</a:t>
            </a:r>
          </a:p>
        </p:txBody>
      </p:sp>
      <p:sp>
        <p:nvSpPr>
          <p:cNvPr name="Freeform 4" id="4"/>
          <p:cNvSpPr/>
          <p:nvPr/>
        </p:nvSpPr>
        <p:spPr>
          <a:xfrm flipH="false" flipV="true" rot="0">
            <a:off x="-2699218" y="-2525562"/>
            <a:ext cx="6562519" cy="4771319"/>
          </a:xfrm>
          <a:custGeom>
            <a:avLst/>
            <a:gdLst/>
            <a:ahLst/>
            <a:cxnLst/>
            <a:rect r="r" b="b" t="t" l="l"/>
            <a:pathLst>
              <a:path h="4771319" w="6562519">
                <a:moveTo>
                  <a:pt x="0" y="4771319"/>
                </a:moveTo>
                <a:lnTo>
                  <a:pt x="6562518" y="4771319"/>
                </a:lnTo>
                <a:lnTo>
                  <a:pt x="6562518" y="0"/>
                </a:lnTo>
                <a:lnTo>
                  <a:pt x="0" y="0"/>
                </a:lnTo>
                <a:lnTo>
                  <a:pt x="0" y="477131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2700000">
            <a:off x="-1316550" y="8581872"/>
            <a:ext cx="4690500" cy="3410256"/>
          </a:xfrm>
          <a:custGeom>
            <a:avLst/>
            <a:gdLst/>
            <a:ahLst/>
            <a:cxnLst/>
            <a:rect r="r" b="b" t="t" l="l"/>
            <a:pathLst>
              <a:path h="3410256" w="4690500">
                <a:moveTo>
                  <a:pt x="0" y="3410256"/>
                </a:moveTo>
                <a:lnTo>
                  <a:pt x="4690500" y="3410256"/>
                </a:lnTo>
                <a:lnTo>
                  <a:pt x="4690500" y="0"/>
                </a:lnTo>
                <a:lnTo>
                  <a:pt x="0" y="0"/>
                </a:lnTo>
                <a:lnTo>
                  <a:pt x="0" y="341025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44695" y="-1373001"/>
            <a:ext cx="2853472" cy="3057623"/>
          </a:xfrm>
          <a:custGeom>
            <a:avLst/>
            <a:gdLst/>
            <a:ahLst/>
            <a:cxnLst/>
            <a:rect r="r" b="b" t="t" l="l"/>
            <a:pathLst>
              <a:path h="3057623" w="2853472">
                <a:moveTo>
                  <a:pt x="0" y="0"/>
                </a:moveTo>
                <a:lnTo>
                  <a:pt x="2853472" y="0"/>
                </a:lnTo>
                <a:lnTo>
                  <a:pt x="2853472" y="3057623"/>
                </a:lnTo>
                <a:lnTo>
                  <a:pt x="0" y="30576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386509">
            <a:off x="14783848" y="-1549318"/>
            <a:ext cx="4690500" cy="3410256"/>
          </a:xfrm>
          <a:custGeom>
            <a:avLst/>
            <a:gdLst/>
            <a:ahLst/>
            <a:cxnLst/>
            <a:rect r="r" b="b" t="t" l="l"/>
            <a:pathLst>
              <a:path h="3410256" w="4690500">
                <a:moveTo>
                  <a:pt x="0" y="3410256"/>
                </a:moveTo>
                <a:lnTo>
                  <a:pt x="4690500" y="3410256"/>
                </a:lnTo>
                <a:lnTo>
                  <a:pt x="4690500" y="0"/>
                </a:lnTo>
                <a:lnTo>
                  <a:pt x="0" y="0"/>
                </a:lnTo>
                <a:lnTo>
                  <a:pt x="0" y="3410256"/>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a:grpSpLocks noChangeAspect="true"/>
          </p:cNvGrpSpPr>
          <p:nvPr/>
        </p:nvGrpSpPr>
        <p:grpSpPr>
          <a:xfrm rot="0">
            <a:off x="8758865" y="1028700"/>
            <a:ext cx="8227727" cy="8227727"/>
            <a:chOff x="0" y="0"/>
            <a:chExt cx="5615940" cy="5615940"/>
          </a:xfrm>
        </p:grpSpPr>
        <p:sp>
          <p:nvSpPr>
            <p:cNvPr name="Freeform 9" id="9"/>
            <p:cNvSpPr/>
            <p:nvPr/>
          </p:nvSpPr>
          <p:spPr>
            <a:xfrm flipH="false" flipV="false" rot="0">
              <a:off x="16510" y="16510"/>
              <a:ext cx="5584190" cy="5584190"/>
            </a:xfrm>
            <a:custGeom>
              <a:avLst/>
              <a:gdLst/>
              <a:ahLst/>
              <a:cxnLst/>
              <a:rect r="r" b="b" t="t" l="l"/>
              <a:pathLst>
                <a:path h="5584190" w="5584190">
                  <a:moveTo>
                    <a:pt x="5584190" y="5584190"/>
                  </a:moveTo>
                  <a:lnTo>
                    <a:pt x="1143000" y="5584190"/>
                  </a:lnTo>
                  <a:cubicBezTo>
                    <a:pt x="511810" y="5584190"/>
                    <a:pt x="0" y="5072380"/>
                    <a:pt x="0" y="4441190"/>
                  </a:cubicBezTo>
                  <a:lnTo>
                    <a:pt x="0" y="0"/>
                  </a:lnTo>
                  <a:lnTo>
                    <a:pt x="4441190" y="0"/>
                  </a:lnTo>
                  <a:cubicBezTo>
                    <a:pt x="5072380" y="0"/>
                    <a:pt x="5584190" y="511810"/>
                    <a:pt x="5584190" y="1143000"/>
                  </a:cubicBezTo>
                  <a:lnTo>
                    <a:pt x="5584190" y="5584190"/>
                  </a:lnTo>
                  <a:close/>
                </a:path>
              </a:pathLst>
            </a:custGeom>
            <a:blipFill>
              <a:blip r:embed="rId12"/>
              <a:stretch>
                <a:fillRect l="-24906" t="0" r="-24906" b="0"/>
              </a:stretch>
            </a:blipFill>
          </p:spPr>
        </p:sp>
        <p:sp>
          <p:nvSpPr>
            <p:cNvPr name="Freeform 10" id="10"/>
            <p:cNvSpPr/>
            <p:nvPr/>
          </p:nvSpPr>
          <p:spPr>
            <a:xfrm flipH="false" flipV="false" rot="0">
              <a:off x="0" y="0"/>
              <a:ext cx="5615940" cy="5615940"/>
            </a:xfrm>
            <a:custGeom>
              <a:avLst/>
              <a:gdLst/>
              <a:ahLst/>
              <a:cxnLst/>
              <a:rect r="r" b="b" t="t" l="l"/>
              <a:pathLst>
                <a:path h="5615940" w="5615940">
                  <a:moveTo>
                    <a:pt x="5615940" y="5615940"/>
                  </a:moveTo>
                  <a:lnTo>
                    <a:pt x="1158240" y="5615940"/>
                  </a:lnTo>
                  <a:cubicBezTo>
                    <a:pt x="519430" y="5615940"/>
                    <a:pt x="0" y="5096510"/>
                    <a:pt x="0" y="4457700"/>
                  </a:cubicBezTo>
                  <a:lnTo>
                    <a:pt x="0" y="0"/>
                  </a:lnTo>
                  <a:lnTo>
                    <a:pt x="4457700" y="0"/>
                  </a:lnTo>
                  <a:cubicBezTo>
                    <a:pt x="5096510" y="0"/>
                    <a:pt x="5615940" y="519430"/>
                    <a:pt x="5615940" y="1158240"/>
                  </a:cubicBezTo>
                  <a:lnTo>
                    <a:pt x="5615940" y="5615940"/>
                  </a:lnTo>
                  <a:close/>
                  <a:moveTo>
                    <a:pt x="31750" y="31750"/>
                  </a:moveTo>
                  <a:lnTo>
                    <a:pt x="31750" y="4457700"/>
                  </a:lnTo>
                  <a:cubicBezTo>
                    <a:pt x="31750" y="5078730"/>
                    <a:pt x="537210" y="5585460"/>
                    <a:pt x="1159510" y="5585460"/>
                  </a:cubicBezTo>
                  <a:lnTo>
                    <a:pt x="5585460" y="5585460"/>
                  </a:lnTo>
                  <a:lnTo>
                    <a:pt x="5585460" y="1158240"/>
                  </a:lnTo>
                  <a:cubicBezTo>
                    <a:pt x="5585460" y="537210"/>
                    <a:pt x="5080000" y="30480"/>
                    <a:pt x="4457700" y="30480"/>
                  </a:cubicBezTo>
                  <a:lnTo>
                    <a:pt x="31750" y="30480"/>
                  </a:lnTo>
                  <a:lnTo>
                    <a:pt x="31750" y="31750"/>
                  </a:lnTo>
                  <a:close/>
                </a:path>
              </a:pathLst>
            </a:custGeom>
            <a:solidFill>
              <a:srgbClr val="E8B19A"/>
            </a:solidFill>
          </p:spPr>
        </p:sp>
      </p:grpSp>
      <p:sp>
        <p:nvSpPr>
          <p:cNvPr name="Freeform 11" id="11"/>
          <p:cNvSpPr/>
          <p:nvPr/>
        </p:nvSpPr>
        <p:spPr>
          <a:xfrm flipH="false" flipV="false" rot="0">
            <a:off x="15559857" y="7922166"/>
            <a:ext cx="2853472" cy="3057623"/>
          </a:xfrm>
          <a:custGeom>
            <a:avLst/>
            <a:gdLst/>
            <a:ahLst/>
            <a:cxnLst/>
            <a:rect r="r" b="b" t="t" l="l"/>
            <a:pathLst>
              <a:path h="3057623" w="2853472">
                <a:moveTo>
                  <a:pt x="0" y="0"/>
                </a:moveTo>
                <a:lnTo>
                  <a:pt x="2853472" y="0"/>
                </a:lnTo>
                <a:lnTo>
                  <a:pt x="2853472" y="3057622"/>
                </a:lnTo>
                <a:lnTo>
                  <a:pt x="0" y="3057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12453" y="2188607"/>
            <a:ext cx="7438999" cy="8397799"/>
          </a:xfrm>
          <a:prstGeom prst="rect">
            <a:avLst/>
          </a:prstGeom>
        </p:spPr>
        <p:txBody>
          <a:bodyPr anchor="t" rtlCol="false" tIns="0" lIns="0" bIns="0" rIns="0">
            <a:spAutoFit/>
          </a:bodyPr>
          <a:lstStyle/>
          <a:p>
            <a:pPr algn="just">
              <a:lnSpc>
                <a:spcPts val="3222"/>
              </a:lnSpc>
            </a:pPr>
            <a:r>
              <a:rPr lang="en-US" sz="2301">
                <a:solidFill>
                  <a:srgbClr val="FEFEFE"/>
                </a:solidFill>
                <a:latin typeface="Alice"/>
              </a:rPr>
              <a:t>In conclusion, the analysis of the Amazon Product Co-purchasing Network through Apache Spark and the Connected Components algorithm has provided valuable insights into customer behavior on the Amazon platform. We have successfully identified interconnected clusters of products, shedding light on patterns of co-purchasing and potential recommendations. The application of Apache Spark has demonstrated its efficiency in processing large-scale network data, emphasizing its role in data-driven decision-making for e-commerce. The findings have practical implications for improving recommendation systems, marketing strategies, and understanding customer preferences, ultimately contributing to a more satisfying and efficient shopping experience for Amazon customers. This analysis underscores the power of modern data science tools in unlocking actionable insights from extensive datasets.</a:t>
            </a:r>
          </a:p>
          <a:p>
            <a:pPr algn="just">
              <a:lnSpc>
                <a:spcPts val="3222"/>
              </a:lnSpc>
            </a:pPr>
          </a:p>
          <a:p>
            <a:pPr algn="just">
              <a:lnSpc>
                <a:spcPts val="3222"/>
              </a:lnSpc>
            </a:pPr>
          </a:p>
          <a:p>
            <a:pPr algn="just">
              <a:lnSpc>
                <a:spcPts val="3222"/>
              </a:lnSpc>
            </a:pPr>
          </a:p>
        </p:txBody>
      </p:sp>
      <p:sp>
        <p:nvSpPr>
          <p:cNvPr name="TextBox 13" id="13"/>
          <p:cNvSpPr txBox="true"/>
          <p:nvPr/>
        </p:nvSpPr>
        <p:spPr>
          <a:xfrm rot="0">
            <a:off x="15870663" y="1019175"/>
            <a:ext cx="1388637" cy="428625"/>
          </a:xfrm>
          <a:prstGeom prst="rect">
            <a:avLst/>
          </a:prstGeom>
        </p:spPr>
        <p:txBody>
          <a:bodyPr anchor="t" rtlCol="false" tIns="0" lIns="0" bIns="0" rIns="0">
            <a:spAutoFit/>
          </a:bodyPr>
          <a:lstStyle/>
          <a:p>
            <a:pPr algn="r">
              <a:lnSpc>
                <a:spcPts val="3359"/>
              </a:lnSpc>
            </a:pPr>
            <a:r>
              <a:rPr lang="en-US" sz="2799">
                <a:solidFill>
                  <a:srgbClr val="F4EDEB"/>
                </a:solidFill>
                <a:latin typeface="Alice"/>
              </a:rP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DAFxDLoPuiQ</dc:identifier>
  <dcterms:modified xsi:type="dcterms:W3CDTF">2011-08-01T06:04:30Z</dcterms:modified>
  <cp:revision>1</cp:revision>
  <dc:title>Content</dc:title>
</cp:coreProperties>
</file>